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handoutMasterIdLst>
    <p:handoutMasterId r:id="rId36"/>
  </p:handoutMasterIdLst>
  <p:sldIdLst>
    <p:sldId id="28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6" r:id="rId27"/>
    <p:sldId id="287" r:id="rId28"/>
    <p:sldId id="288" r:id="rId29"/>
    <p:sldId id="289" r:id="rId30"/>
    <p:sldId id="281" r:id="rId31"/>
    <p:sldId id="290" r:id="rId32"/>
    <p:sldId id="291" r:id="rId33"/>
    <p:sldId id="28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al Jha" initials="VJ" lastIdx="3" clrIdx="0">
    <p:extLst>
      <p:ext uri="{19B8F6BF-5375-455C-9EA6-DF929625EA0E}">
        <p15:presenceInfo xmlns:p15="http://schemas.microsoft.com/office/powerpoint/2012/main" userId="3d40a359aeafc4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2-26T15:21:02.746"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2-26T15:30:37.415" idx="2">
    <p:pos x="10" y="10"/>
    <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2-26T15:37:15.965" idx="3">
    <p:pos x="7003" y="2406"/>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9FF51A-D43C-8D10-88A1-914F4859DA3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22F31E1-D5C6-5C25-759D-8D653507DA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8E0B31-949B-45DF-9A15-1AC5772E6E4B}" type="datetimeFigureOut">
              <a:rPr lang="en-IN" smtClean="0"/>
              <a:t>26-02-2024</a:t>
            </a:fld>
            <a:endParaRPr lang="en-IN"/>
          </a:p>
        </p:txBody>
      </p:sp>
      <p:sp>
        <p:nvSpPr>
          <p:cNvPr id="4" name="Footer Placeholder 3">
            <a:extLst>
              <a:ext uri="{FF2B5EF4-FFF2-40B4-BE49-F238E27FC236}">
                <a16:creationId xmlns:a16="http://schemas.microsoft.com/office/drawing/2014/main" id="{57232D6C-9294-0D4A-3DBA-BD49847282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BE08ED2-839B-56E4-D0A5-B603B27B78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5F608A9-0385-4B89-9554-B8859AB73454}" type="slidenum">
              <a:rPr lang="en-IN" smtClean="0"/>
              <a:t>‹#›</a:t>
            </a:fld>
            <a:endParaRPr lang="en-IN"/>
          </a:p>
        </p:txBody>
      </p:sp>
    </p:spTree>
    <p:extLst>
      <p:ext uri="{BB962C8B-B14F-4D97-AF65-F5344CB8AC3E}">
        <p14:creationId xmlns:p14="http://schemas.microsoft.com/office/powerpoint/2010/main" val="29846165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78D56-5B91-4092-ABE9-782E2A71E396}" type="datetimeFigureOut">
              <a:rPr lang="en-IN" smtClean="0"/>
              <a:t>26-02-2024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B157EC-8C53-4CC8-8DA6-716E66EEE9F5}" type="slidenum">
              <a:rPr lang="en-IN" smtClean="0"/>
              <a:t>‹#›</a:t>
            </a:fld>
            <a:endParaRPr lang="en-IN"/>
          </a:p>
        </p:txBody>
      </p:sp>
    </p:spTree>
    <p:extLst>
      <p:ext uri="{BB962C8B-B14F-4D97-AF65-F5344CB8AC3E}">
        <p14:creationId xmlns:p14="http://schemas.microsoft.com/office/powerpoint/2010/main" val="388712562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E0083D-C9BC-4049-96AA-8387040482C4}" type="datetime1">
              <a:rPr lang="en-IN" smtClean="0"/>
              <a:t>26-02-2024</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399791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7DC2B4-E207-4822-863F-FB4C97AD9C5D}" type="datetime1">
              <a:rPr lang="en-IN" smtClean="0"/>
              <a:t>26-02-2024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93415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EEF52D-1710-48EB-9EF5-FCE4A3163034}" type="datetime1">
              <a:rPr lang="en-IN" smtClean="0"/>
              <a:t>26-02-2024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1174728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1DF97B0-4956-4596-B703-0CC5C8D0B806}" type="datetime1">
              <a:rPr lang="en-IN" smtClean="0"/>
              <a:t>26-02-2024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2396115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A9762D-FA45-4436-AC6E-F85810FC700B}" type="datetime1">
              <a:rPr lang="en-IN" smtClean="0"/>
              <a:t>26-02-2024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2554265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338C3E-116A-4697-A9E7-047272574972}" type="datetime1">
              <a:rPr lang="en-IN" smtClean="0"/>
              <a:t>26-02-2024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25245838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A8429-45CA-44EF-B1A0-9741C790CE11}" type="datetime1">
              <a:rPr lang="en-IN" smtClean="0"/>
              <a:t>26-02-2024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722628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9CEFD1-A0A3-4AA4-B7D7-53AD9FFB7B60}" type="datetime1">
              <a:rPr lang="en-IN" smtClean="0"/>
              <a:t>26-02-2024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2386464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F2137-C7E3-4AFF-9D36-2A70C66384F2}" type="datetime1">
              <a:rPr lang="en-IN" smtClean="0"/>
              <a:t>26-02-2024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117090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C42A8-22B9-4193-8E0F-743447C88131}" type="datetime1">
              <a:rPr lang="en-IN" smtClean="0"/>
              <a:t>26-02-2024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1492186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099C61-7317-4423-B3DC-B47D3405A954}" type="datetime1">
              <a:rPr lang="en-IN" smtClean="0"/>
              <a:t>26-02-2024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106900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7EEA92-A2C7-4C05-8107-6CFDA5B72649}" type="datetime1">
              <a:rPr lang="en-IN" smtClean="0"/>
              <a:t>26-02-2024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3804807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B08971-20ED-4181-8CC5-EA8EE9300FDC}" type="datetime1">
              <a:rPr lang="en-IN" smtClean="0"/>
              <a:t>26-02-2024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216422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CB68B-B621-46AD-9C34-5A0F79895ABD}" type="datetime1">
              <a:rPr lang="en-IN" smtClean="0"/>
              <a:t>26-02-2024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1433757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C13181-3B96-4794-90F5-EDBA888AFA74}" type="datetime1">
              <a:rPr lang="en-IN" smtClean="0"/>
              <a:t>26-02-2024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202454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4360DA-C654-4A28-8520-23D231A6DB4C}" type="datetime1">
              <a:rPr lang="en-IN" smtClean="0"/>
              <a:t>26-02-2024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372624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72E632-37A2-4BA4-B4CF-65B523382255}" type="datetime1">
              <a:rPr lang="en-IN" smtClean="0"/>
              <a:t>26-02-2024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6DFB70-0384-4C21-B1F3-62252CE2FC51}" type="slidenum">
              <a:rPr lang="en-IN" smtClean="0"/>
              <a:t>‹#›</a:t>
            </a:fld>
            <a:endParaRPr lang="en-IN"/>
          </a:p>
        </p:txBody>
      </p:sp>
    </p:spTree>
    <p:extLst>
      <p:ext uri="{BB962C8B-B14F-4D97-AF65-F5344CB8AC3E}">
        <p14:creationId xmlns:p14="http://schemas.microsoft.com/office/powerpoint/2010/main" val="436178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47D854-72CA-45D4-94FC-4D235DDCDCEC}" type="datetime1">
              <a:rPr lang="en-IN" smtClean="0"/>
              <a:t>26-02-2024</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6DFB70-0384-4C21-B1F3-62252CE2FC51}" type="slidenum">
              <a:rPr lang="en-IN" smtClean="0"/>
              <a:t>‹#›</a:t>
            </a:fld>
            <a:endParaRPr lang="en-IN"/>
          </a:p>
        </p:txBody>
      </p:sp>
    </p:spTree>
    <p:extLst>
      <p:ext uri="{BB962C8B-B14F-4D97-AF65-F5344CB8AC3E}">
        <p14:creationId xmlns:p14="http://schemas.microsoft.com/office/powerpoint/2010/main" val="3151836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8B79-A390-D366-79F9-0DF8FBBE4384}"/>
              </a:ext>
            </a:extLst>
          </p:cNvPr>
          <p:cNvSpPr>
            <a:spLocks noGrp="1"/>
          </p:cNvSpPr>
          <p:nvPr>
            <p:ph type="title"/>
          </p:nvPr>
        </p:nvSpPr>
        <p:spPr>
          <a:xfrm>
            <a:off x="1870391" y="2451100"/>
            <a:ext cx="10018713" cy="1752599"/>
          </a:xfrm>
        </p:spPr>
        <p:txBody>
          <a:bodyPr>
            <a:normAutofit/>
          </a:bodyPr>
          <a:lstStyle/>
          <a:p>
            <a:r>
              <a:rPr lang="en-IN" sz="6000" b="1" dirty="0"/>
              <a:t>Streaming</a:t>
            </a:r>
            <a:r>
              <a:rPr lang="en-IN" sz="6000" dirty="0"/>
              <a:t> </a:t>
            </a:r>
            <a:r>
              <a:rPr lang="en-IN" sz="6000" b="1" dirty="0"/>
              <a:t>Data</a:t>
            </a:r>
            <a:r>
              <a:rPr lang="en-IN" sz="6000" dirty="0"/>
              <a:t> </a:t>
            </a:r>
            <a:r>
              <a:rPr lang="en-IN" sz="6000" b="1" dirty="0"/>
              <a:t>Processing</a:t>
            </a:r>
          </a:p>
        </p:txBody>
      </p:sp>
      <p:sp>
        <p:nvSpPr>
          <p:cNvPr id="4" name="Slide Number Placeholder 3">
            <a:extLst>
              <a:ext uri="{FF2B5EF4-FFF2-40B4-BE49-F238E27FC236}">
                <a16:creationId xmlns:a16="http://schemas.microsoft.com/office/drawing/2014/main" id="{62CBB5E8-E027-DE98-F513-F2B58EB44D83}"/>
              </a:ext>
            </a:extLst>
          </p:cNvPr>
          <p:cNvSpPr>
            <a:spLocks noGrp="1"/>
          </p:cNvSpPr>
          <p:nvPr>
            <p:ph type="sldNum" sz="quarter" idx="12"/>
          </p:nvPr>
        </p:nvSpPr>
        <p:spPr/>
        <p:txBody>
          <a:bodyPr/>
          <a:lstStyle/>
          <a:p>
            <a:fld id="{D36DFB70-0384-4C21-B1F3-62252CE2FC51}" type="slidenum">
              <a:rPr lang="en-IN" smtClean="0"/>
              <a:t>1</a:t>
            </a:fld>
            <a:endParaRPr lang="en-IN"/>
          </a:p>
        </p:txBody>
      </p:sp>
      <p:sp>
        <p:nvSpPr>
          <p:cNvPr id="3" name="TextBox 2">
            <a:extLst>
              <a:ext uri="{FF2B5EF4-FFF2-40B4-BE49-F238E27FC236}">
                <a16:creationId xmlns:a16="http://schemas.microsoft.com/office/drawing/2014/main" id="{841D6AD4-73F4-443E-2B1F-5AB6DEB9A767}"/>
              </a:ext>
            </a:extLst>
          </p:cNvPr>
          <p:cNvSpPr txBox="1"/>
          <p:nvPr/>
        </p:nvSpPr>
        <p:spPr>
          <a:xfrm>
            <a:off x="6228719" y="5098445"/>
            <a:ext cx="4998720" cy="954107"/>
          </a:xfrm>
          <a:prstGeom prst="rect">
            <a:avLst/>
          </a:prstGeom>
          <a:noFill/>
        </p:spPr>
        <p:txBody>
          <a:bodyPr wrap="square" rtlCol="0">
            <a:spAutoFit/>
          </a:bodyPr>
          <a:lstStyle/>
          <a:p>
            <a:pPr algn="r"/>
            <a:r>
              <a:rPr lang="en-US" sz="2800" b="1" dirty="0"/>
              <a:t>Rohan Chaudhari</a:t>
            </a:r>
          </a:p>
          <a:p>
            <a:pPr algn="r"/>
            <a:r>
              <a:rPr lang="en-US" sz="2800" b="1" dirty="0"/>
              <a:t>Vishal Jha</a:t>
            </a:r>
          </a:p>
        </p:txBody>
      </p:sp>
    </p:spTree>
    <p:extLst>
      <p:ext uri="{BB962C8B-B14F-4D97-AF65-F5344CB8AC3E}">
        <p14:creationId xmlns:p14="http://schemas.microsoft.com/office/powerpoint/2010/main" val="80175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62081-A8CD-51D9-B5DA-29F99479E33E}"/>
              </a:ext>
            </a:extLst>
          </p:cNvPr>
          <p:cNvSpPr>
            <a:spLocks noGrp="1"/>
          </p:cNvSpPr>
          <p:nvPr>
            <p:ph type="title"/>
          </p:nvPr>
        </p:nvSpPr>
        <p:spPr/>
        <p:txBody>
          <a:bodyPr/>
          <a:lstStyle/>
          <a:p>
            <a:r>
              <a:rPr lang="en-IN" dirty="0"/>
              <a:t>Azure Data Lake</a:t>
            </a:r>
          </a:p>
        </p:txBody>
      </p:sp>
      <p:sp>
        <p:nvSpPr>
          <p:cNvPr id="3" name="Content Placeholder 2">
            <a:extLst>
              <a:ext uri="{FF2B5EF4-FFF2-40B4-BE49-F238E27FC236}">
                <a16:creationId xmlns:a16="http://schemas.microsoft.com/office/drawing/2014/main" id="{A6097AC9-4FB2-62FE-12ED-552DA55081F2}"/>
              </a:ext>
            </a:extLst>
          </p:cNvPr>
          <p:cNvSpPr>
            <a:spLocks noGrp="1"/>
          </p:cNvSpPr>
          <p:nvPr>
            <p:ph idx="1"/>
          </p:nvPr>
        </p:nvSpPr>
        <p:spPr>
          <a:xfrm>
            <a:off x="1565590" y="2438399"/>
            <a:ext cx="10018713" cy="3124201"/>
          </a:xfrm>
        </p:spPr>
        <p:txBody>
          <a:bodyPr/>
          <a:lstStyle/>
          <a:p>
            <a:pPr marL="0" lvl="0" indent="0" algn="just">
              <a:lnSpc>
                <a:spcPct val="107000"/>
              </a:lnSpc>
              <a:spcAft>
                <a:spcPts val="800"/>
              </a:spcAft>
              <a:buNone/>
            </a:pPr>
            <a:r>
              <a:rPr lang="en-IN" kern="100" dirty="0">
                <a:effectLst/>
                <a:latin typeface="+mj-lt"/>
                <a:ea typeface="Calibri" panose="020F0502020204030204" pitchFamily="34" charset="0"/>
                <a:cs typeface="Times New Roman" panose="02020603050405020304" pitchFamily="18" charset="0"/>
              </a:rPr>
              <a:t>Azure Data Lake is like a massive storage space in the cloud where you can store and manage enormous amounts of data. It's designed to handle both large files and lots of small files</a:t>
            </a:r>
          </a:p>
          <a:p>
            <a:pPr marL="0" indent="0" algn="just">
              <a:buNone/>
            </a:pPr>
            <a:endParaRPr lang="en-IN" dirty="0"/>
          </a:p>
        </p:txBody>
      </p:sp>
      <p:sp>
        <p:nvSpPr>
          <p:cNvPr id="4" name="Slide Number Placeholder 3">
            <a:extLst>
              <a:ext uri="{FF2B5EF4-FFF2-40B4-BE49-F238E27FC236}">
                <a16:creationId xmlns:a16="http://schemas.microsoft.com/office/drawing/2014/main" id="{01B4A7FB-81E4-8C6F-4DE7-D89D35E3E395}"/>
              </a:ext>
            </a:extLst>
          </p:cNvPr>
          <p:cNvSpPr>
            <a:spLocks noGrp="1"/>
          </p:cNvSpPr>
          <p:nvPr>
            <p:ph type="sldNum" sz="quarter" idx="12"/>
          </p:nvPr>
        </p:nvSpPr>
        <p:spPr/>
        <p:txBody>
          <a:bodyPr/>
          <a:lstStyle/>
          <a:p>
            <a:fld id="{D36DFB70-0384-4C21-B1F3-62252CE2FC51}" type="slidenum">
              <a:rPr lang="en-IN" smtClean="0"/>
              <a:t>10</a:t>
            </a:fld>
            <a:endParaRPr lang="en-IN"/>
          </a:p>
        </p:txBody>
      </p:sp>
    </p:spTree>
    <p:extLst>
      <p:ext uri="{BB962C8B-B14F-4D97-AF65-F5344CB8AC3E}">
        <p14:creationId xmlns:p14="http://schemas.microsoft.com/office/powerpoint/2010/main" val="1450492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60456-C00B-C0CD-D959-5630411731B0}"/>
              </a:ext>
            </a:extLst>
          </p:cNvPr>
          <p:cNvSpPr>
            <a:spLocks noGrp="1"/>
          </p:cNvSpPr>
          <p:nvPr>
            <p:ph type="title"/>
          </p:nvPr>
        </p:nvSpPr>
        <p:spPr/>
        <p:txBody>
          <a:bodyPr/>
          <a:lstStyle/>
          <a:p>
            <a:r>
              <a:rPr lang="en-IN" dirty="0"/>
              <a:t>Azure Data Factory</a:t>
            </a:r>
          </a:p>
        </p:txBody>
      </p:sp>
      <p:sp>
        <p:nvSpPr>
          <p:cNvPr id="3" name="Content Placeholder 2">
            <a:extLst>
              <a:ext uri="{FF2B5EF4-FFF2-40B4-BE49-F238E27FC236}">
                <a16:creationId xmlns:a16="http://schemas.microsoft.com/office/drawing/2014/main" id="{14BC7B1B-0F40-0805-E92D-FD92FDEA5413}"/>
              </a:ext>
            </a:extLst>
          </p:cNvPr>
          <p:cNvSpPr>
            <a:spLocks noGrp="1"/>
          </p:cNvSpPr>
          <p:nvPr>
            <p:ph idx="1"/>
          </p:nvPr>
        </p:nvSpPr>
        <p:spPr>
          <a:xfrm>
            <a:off x="1484310" y="2362199"/>
            <a:ext cx="10018713" cy="3124201"/>
          </a:xfrm>
        </p:spPr>
        <p:txBody>
          <a:bodyPr>
            <a:normAutofit/>
          </a:bodyPr>
          <a:lstStyle/>
          <a:p>
            <a:pPr marL="0" lvl="0" indent="0" algn="just">
              <a:lnSpc>
                <a:spcPct val="107000"/>
              </a:lnSpc>
              <a:spcAft>
                <a:spcPts val="800"/>
              </a:spcAft>
              <a:buNone/>
            </a:pPr>
            <a:r>
              <a:rPr lang="en-IN" kern="100" dirty="0">
                <a:effectLst/>
                <a:latin typeface="+mj-lt"/>
                <a:ea typeface="Calibri" panose="020F0502020204030204" pitchFamily="34" charset="0"/>
                <a:cs typeface="Times New Roman" panose="02020603050405020304" pitchFamily="18" charset="0"/>
              </a:rPr>
              <a:t>Azure Data Factory is like a digital factory that helps you collect, transform, and move your data from one place to another in a smooth and organized way</a:t>
            </a:r>
          </a:p>
          <a:p>
            <a:pPr marL="0" indent="0" algn="just">
              <a:buNone/>
            </a:pPr>
            <a:endParaRPr lang="en-IN" dirty="0">
              <a:latin typeface="+mj-lt"/>
            </a:endParaRPr>
          </a:p>
        </p:txBody>
      </p:sp>
      <p:sp>
        <p:nvSpPr>
          <p:cNvPr id="4" name="Slide Number Placeholder 3">
            <a:extLst>
              <a:ext uri="{FF2B5EF4-FFF2-40B4-BE49-F238E27FC236}">
                <a16:creationId xmlns:a16="http://schemas.microsoft.com/office/drawing/2014/main" id="{187917DA-6787-E86D-DC01-0B066C7A05FE}"/>
              </a:ext>
            </a:extLst>
          </p:cNvPr>
          <p:cNvSpPr>
            <a:spLocks noGrp="1"/>
          </p:cNvSpPr>
          <p:nvPr>
            <p:ph type="sldNum" sz="quarter" idx="12"/>
          </p:nvPr>
        </p:nvSpPr>
        <p:spPr/>
        <p:txBody>
          <a:bodyPr/>
          <a:lstStyle/>
          <a:p>
            <a:fld id="{D36DFB70-0384-4C21-B1F3-62252CE2FC51}" type="slidenum">
              <a:rPr lang="en-IN" smtClean="0"/>
              <a:t>11</a:t>
            </a:fld>
            <a:endParaRPr lang="en-IN"/>
          </a:p>
        </p:txBody>
      </p:sp>
    </p:spTree>
    <p:extLst>
      <p:ext uri="{BB962C8B-B14F-4D97-AF65-F5344CB8AC3E}">
        <p14:creationId xmlns:p14="http://schemas.microsoft.com/office/powerpoint/2010/main" val="3784970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C784-E312-AE2C-E8D3-688D605768BE}"/>
              </a:ext>
            </a:extLst>
          </p:cNvPr>
          <p:cNvSpPr>
            <a:spLocks noGrp="1"/>
          </p:cNvSpPr>
          <p:nvPr>
            <p:ph type="title"/>
          </p:nvPr>
        </p:nvSpPr>
        <p:spPr/>
        <p:txBody>
          <a:bodyPr/>
          <a:lstStyle/>
          <a:p>
            <a:r>
              <a:rPr lang="en-IN" dirty="0"/>
              <a:t>Azure Databricks</a:t>
            </a:r>
          </a:p>
        </p:txBody>
      </p:sp>
      <p:sp>
        <p:nvSpPr>
          <p:cNvPr id="3" name="Content Placeholder 2">
            <a:extLst>
              <a:ext uri="{FF2B5EF4-FFF2-40B4-BE49-F238E27FC236}">
                <a16:creationId xmlns:a16="http://schemas.microsoft.com/office/drawing/2014/main" id="{0F19D0D4-12A5-1EF9-3F1F-BECA6FDCD6DE}"/>
              </a:ext>
            </a:extLst>
          </p:cNvPr>
          <p:cNvSpPr>
            <a:spLocks noGrp="1"/>
          </p:cNvSpPr>
          <p:nvPr>
            <p:ph idx="1"/>
          </p:nvPr>
        </p:nvSpPr>
        <p:spPr>
          <a:xfrm>
            <a:off x="1484310" y="2448024"/>
            <a:ext cx="10018713" cy="3124201"/>
          </a:xfrm>
        </p:spPr>
        <p:txBody>
          <a:bodyPr>
            <a:normAutofit/>
          </a:bodyPr>
          <a:lstStyle/>
          <a:p>
            <a:pPr marL="0" lvl="0" indent="0" algn="just">
              <a:lnSpc>
                <a:spcPct val="107000"/>
              </a:lnSpc>
              <a:spcAft>
                <a:spcPts val="800"/>
              </a:spcAft>
              <a:buNone/>
            </a:pPr>
            <a:r>
              <a:rPr lang="en-IN" kern="100" dirty="0">
                <a:effectLst/>
                <a:latin typeface="+mj-lt"/>
                <a:ea typeface="Calibri" panose="020F0502020204030204" pitchFamily="34" charset="0"/>
                <a:cs typeface="Times New Roman" panose="02020603050405020304" pitchFamily="18" charset="0"/>
              </a:rPr>
              <a:t>Azure Databricks is like a super-smart workspace in the cloud where you can easily analyse and process large amounts of data using the power of Apache Spark.</a:t>
            </a:r>
          </a:p>
          <a:p>
            <a:pPr marL="0" indent="0" algn="just">
              <a:buNone/>
            </a:pPr>
            <a:endParaRPr lang="en-IN" dirty="0">
              <a:latin typeface="+mj-lt"/>
            </a:endParaRPr>
          </a:p>
        </p:txBody>
      </p:sp>
      <p:sp>
        <p:nvSpPr>
          <p:cNvPr id="4" name="Slide Number Placeholder 3">
            <a:extLst>
              <a:ext uri="{FF2B5EF4-FFF2-40B4-BE49-F238E27FC236}">
                <a16:creationId xmlns:a16="http://schemas.microsoft.com/office/drawing/2014/main" id="{53A378E0-832F-CA2F-342F-01ECB33671A3}"/>
              </a:ext>
            </a:extLst>
          </p:cNvPr>
          <p:cNvSpPr>
            <a:spLocks noGrp="1"/>
          </p:cNvSpPr>
          <p:nvPr>
            <p:ph type="sldNum" sz="quarter" idx="12"/>
          </p:nvPr>
        </p:nvSpPr>
        <p:spPr/>
        <p:txBody>
          <a:bodyPr/>
          <a:lstStyle/>
          <a:p>
            <a:fld id="{D36DFB70-0384-4C21-B1F3-62252CE2FC51}" type="slidenum">
              <a:rPr lang="en-IN" smtClean="0"/>
              <a:t>12</a:t>
            </a:fld>
            <a:endParaRPr lang="en-IN"/>
          </a:p>
        </p:txBody>
      </p:sp>
    </p:spTree>
    <p:extLst>
      <p:ext uri="{BB962C8B-B14F-4D97-AF65-F5344CB8AC3E}">
        <p14:creationId xmlns:p14="http://schemas.microsoft.com/office/powerpoint/2010/main" val="402585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250F7-B44E-52FA-4CC3-930EE7AC228A}"/>
              </a:ext>
            </a:extLst>
          </p:cNvPr>
          <p:cNvSpPr>
            <a:spLocks noGrp="1"/>
          </p:cNvSpPr>
          <p:nvPr>
            <p:ph type="title"/>
          </p:nvPr>
        </p:nvSpPr>
        <p:spPr/>
        <p:txBody>
          <a:bodyPr/>
          <a:lstStyle/>
          <a:p>
            <a:r>
              <a:rPr lang="en-IN" dirty="0"/>
              <a:t>Architecture Diagram</a:t>
            </a:r>
          </a:p>
        </p:txBody>
      </p:sp>
      <p:sp>
        <p:nvSpPr>
          <p:cNvPr id="3" name="Slide Number Placeholder 2">
            <a:extLst>
              <a:ext uri="{FF2B5EF4-FFF2-40B4-BE49-F238E27FC236}">
                <a16:creationId xmlns:a16="http://schemas.microsoft.com/office/drawing/2014/main" id="{8950A6C5-B819-76C9-7B9D-667F3842E32D}"/>
              </a:ext>
            </a:extLst>
          </p:cNvPr>
          <p:cNvSpPr>
            <a:spLocks noGrp="1"/>
          </p:cNvSpPr>
          <p:nvPr>
            <p:ph type="sldNum" sz="quarter" idx="12"/>
          </p:nvPr>
        </p:nvSpPr>
        <p:spPr/>
        <p:txBody>
          <a:bodyPr/>
          <a:lstStyle/>
          <a:p>
            <a:fld id="{D36DFB70-0384-4C21-B1F3-62252CE2FC51}" type="slidenum">
              <a:rPr lang="en-IN" smtClean="0"/>
              <a:t>13</a:t>
            </a:fld>
            <a:endParaRPr lang="en-IN"/>
          </a:p>
        </p:txBody>
      </p:sp>
      <p:pic>
        <p:nvPicPr>
          <p:cNvPr id="7" name="Content Placeholder 6">
            <a:extLst>
              <a:ext uri="{FF2B5EF4-FFF2-40B4-BE49-F238E27FC236}">
                <a16:creationId xmlns:a16="http://schemas.microsoft.com/office/drawing/2014/main" id="{945CEB86-BC10-0ED1-3D35-2B9E647E6F49}"/>
              </a:ext>
            </a:extLst>
          </p:cNvPr>
          <p:cNvPicPr>
            <a:picLocks noGrp="1" noChangeAspect="1"/>
          </p:cNvPicPr>
          <p:nvPr>
            <p:ph idx="1"/>
          </p:nvPr>
        </p:nvPicPr>
        <p:blipFill>
          <a:blip r:embed="rId2"/>
          <a:stretch>
            <a:fillRect/>
          </a:stretch>
        </p:blipFill>
        <p:spPr>
          <a:xfrm>
            <a:off x="1582249" y="2524316"/>
            <a:ext cx="9822836" cy="2952459"/>
          </a:xfrm>
          <a:prstGeom prst="rect">
            <a:avLst/>
          </a:prstGeom>
        </p:spPr>
      </p:pic>
    </p:spTree>
    <p:extLst>
      <p:ext uri="{BB962C8B-B14F-4D97-AF65-F5344CB8AC3E}">
        <p14:creationId xmlns:p14="http://schemas.microsoft.com/office/powerpoint/2010/main" val="182831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47B73-7DDA-0815-7A88-4D361CCE2BD4}"/>
              </a:ext>
            </a:extLst>
          </p:cNvPr>
          <p:cNvSpPr>
            <a:spLocks noGrp="1"/>
          </p:cNvSpPr>
          <p:nvPr>
            <p:ph type="title"/>
          </p:nvPr>
        </p:nvSpPr>
        <p:spPr>
          <a:xfrm>
            <a:off x="1657031" y="-350520"/>
            <a:ext cx="10018713" cy="1752599"/>
          </a:xfrm>
        </p:spPr>
        <p:txBody>
          <a:bodyPr/>
          <a:lstStyle/>
          <a:p>
            <a:r>
              <a:rPr lang="en-IN" dirty="0"/>
              <a:t>Implementation</a:t>
            </a:r>
          </a:p>
        </p:txBody>
      </p:sp>
      <p:sp>
        <p:nvSpPr>
          <p:cNvPr id="4" name="TextBox 3">
            <a:extLst>
              <a:ext uri="{FF2B5EF4-FFF2-40B4-BE49-F238E27FC236}">
                <a16:creationId xmlns:a16="http://schemas.microsoft.com/office/drawing/2014/main" id="{6C6B2922-8BED-A810-972A-0BD86CC497B4}"/>
              </a:ext>
            </a:extLst>
          </p:cNvPr>
          <p:cNvSpPr txBox="1"/>
          <p:nvPr/>
        </p:nvSpPr>
        <p:spPr>
          <a:xfrm>
            <a:off x="5306559" y="1066800"/>
            <a:ext cx="2719655" cy="461665"/>
          </a:xfrm>
          <a:prstGeom prst="rect">
            <a:avLst/>
          </a:prstGeom>
          <a:noFill/>
        </p:spPr>
        <p:txBody>
          <a:bodyPr wrap="none" rtlCol="0">
            <a:spAutoFit/>
          </a:bodyPr>
          <a:lstStyle/>
          <a:p>
            <a:r>
              <a:rPr lang="en-IN" sz="2400" dirty="0"/>
              <a:t>Python Application</a:t>
            </a:r>
          </a:p>
        </p:txBody>
      </p:sp>
      <p:sp>
        <p:nvSpPr>
          <p:cNvPr id="3" name="Slide Number Placeholder 2">
            <a:extLst>
              <a:ext uri="{FF2B5EF4-FFF2-40B4-BE49-F238E27FC236}">
                <a16:creationId xmlns:a16="http://schemas.microsoft.com/office/drawing/2014/main" id="{ABEA00B1-DD11-4FEF-4A54-A5512B2BB098}"/>
              </a:ext>
            </a:extLst>
          </p:cNvPr>
          <p:cNvSpPr>
            <a:spLocks noGrp="1"/>
          </p:cNvSpPr>
          <p:nvPr>
            <p:ph type="sldNum" sz="quarter" idx="12"/>
          </p:nvPr>
        </p:nvSpPr>
        <p:spPr/>
        <p:txBody>
          <a:bodyPr/>
          <a:lstStyle/>
          <a:p>
            <a:fld id="{D36DFB70-0384-4C21-B1F3-62252CE2FC51}" type="slidenum">
              <a:rPr lang="en-IN" smtClean="0"/>
              <a:t>14</a:t>
            </a:fld>
            <a:endParaRPr lang="en-IN"/>
          </a:p>
        </p:txBody>
      </p:sp>
      <p:pic>
        <p:nvPicPr>
          <p:cNvPr id="10" name="Picture 9">
            <a:extLst>
              <a:ext uri="{FF2B5EF4-FFF2-40B4-BE49-F238E27FC236}">
                <a16:creationId xmlns:a16="http://schemas.microsoft.com/office/drawing/2014/main" id="{5A7E13E9-4F45-01B5-FB05-B2BB92D59A40}"/>
              </a:ext>
            </a:extLst>
          </p:cNvPr>
          <p:cNvPicPr>
            <a:picLocks noChangeAspect="1"/>
          </p:cNvPicPr>
          <p:nvPr/>
        </p:nvPicPr>
        <p:blipFill>
          <a:blip r:embed="rId2"/>
          <a:stretch>
            <a:fillRect/>
          </a:stretch>
        </p:blipFill>
        <p:spPr>
          <a:xfrm>
            <a:off x="1401444" y="1603192"/>
            <a:ext cx="5731510" cy="2823845"/>
          </a:xfrm>
          <a:prstGeom prst="rect">
            <a:avLst/>
          </a:prstGeom>
        </p:spPr>
      </p:pic>
      <p:pic>
        <p:nvPicPr>
          <p:cNvPr id="11" name="Picture 10">
            <a:extLst>
              <a:ext uri="{FF2B5EF4-FFF2-40B4-BE49-F238E27FC236}">
                <a16:creationId xmlns:a16="http://schemas.microsoft.com/office/drawing/2014/main" id="{8CD3DF4E-FC89-F595-6B9D-A4A7EE1AAD04}"/>
              </a:ext>
            </a:extLst>
          </p:cNvPr>
          <p:cNvPicPr>
            <a:picLocks noChangeAspect="1"/>
          </p:cNvPicPr>
          <p:nvPr/>
        </p:nvPicPr>
        <p:blipFill>
          <a:blip r:embed="rId3"/>
          <a:stretch>
            <a:fillRect/>
          </a:stretch>
        </p:blipFill>
        <p:spPr>
          <a:xfrm>
            <a:off x="5675062" y="4427037"/>
            <a:ext cx="5731510" cy="2546350"/>
          </a:xfrm>
          <a:prstGeom prst="rect">
            <a:avLst/>
          </a:prstGeom>
        </p:spPr>
      </p:pic>
      <p:sp>
        <p:nvSpPr>
          <p:cNvPr id="15" name="TextBox 14">
            <a:extLst>
              <a:ext uri="{FF2B5EF4-FFF2-40B4-BE49-F238E27FC236}">
                <a16:creationId xmlns:a16="http://schemas.microsoft.com/office/drawing/2014/main" id="{C0DDD10C-FE22-4837-2755-2299B76BA2B1}"/>
              </a:ext>
            </a:extLst>
          </p:cNvPr>
          <p:cNvSpPr txBox="1"/>
          <p:nvPr/>
        </p:nvSpPr>
        <p:spPr>
          <a:xfrm>
            <a:off x="3011103" y="4955406"/>
            <a:ext cx="1568918" cy="1200329"/>
          </a:xfrm>
          <a:prstGeom prst="rect">
            <a:avLst/>
          </a:prstGeom>
          <a:noFill/>
        </p:spPr>
        <p:txBody>
          <a:bodyPr wrap="square" rtlCol="0">
            <a:spAutoFit/>
          </a:bodyPr>
          <a:lstStyle/>
          <a:p>
            <a:r>
              <a:rPr lang="en-US" dirty="0"/>
              <a:t>Creating Python Application</a:t>
            </a:r>
          </a:p>
          <a:p>
            <a:endParaRPr lang="en-IN" dirty="0"/>
          </a:p>
        </p:txBody>
      </p:sp>
    </p:spTree>
    <p:extLst>
      <p:ext uri="{BB962C8B-B14F-4D97-AF65-F5344CB8AC3E}">
        <p14:creationId xmlns:p14="http://schemas.microsoft.com/office/powerpoint/2010/main" val="1725997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CC4A-F730-29C0-4593-44ED6D7762EB}"/>
              </a:ext>
            </a:extLst>
          </p:cNvPr>
          <p:cNvSpPr>
            <a:spLocks noGrp="1"/>
          </p:cNvSpPr>
          <p:nvPr>
            <p:ph type="title"/>
          </p:nvPr>
        </p:nvSpPr>
        <p:spPr>
          <a:xfrm>
            <a:off x="1616391" y="-116840"/>
            <a:ext cx="10018713" cy="1752599"/>
          </a:xfrm>
        </p:spPr>
        <p:txBody>
          <a:bodyPr/>
          <a:lstStyle/>
          <a:p>
            <a:r>
              <a:rPr lang="en-IN" dirty="0"/>
              <a:t>Event Hub Operations</a:t>
            </a:r>
          </a:p>
        </p:txBody>
      </p:sp>
      <p:sp>
        <p:nvSpPr>
          <p:cNvPr id="3" name="Slide Number Placeholder 2">
            <a:extLst>
              <a:ext uri="{FF2B5EF4-FFF2-40B4-BE49-F238E27FC236}">
                <a16:creationId xmlns:a16="http://schemas.microsoft.com/office/drawing/2014/main" id="{CAA296EF-FC15-BD8A-CC2A-9A072D89B08A}"/>
              </a:ext>
            </a:extLst>
          </p:cNvPr>
          <p:cNvSpPr>
            <a:spLocks noGrp="1"/>
          </p:cNvSpPr>
          <p:nvPr>
            <p:ph type="sldNum" sz="quarter" idx="12"/>
          </p:nvPr>
        </p:nvSpPr>
        <p:spPr/>
        <p:txBody>
          <a:bodyPr/>
          <a:lstStyle/>
          <a:p>
            <a:fld id="{D36DFB70-0384-4C21-B1F3-62252CE2FC51}" type="slidenum">
              <a:rPr lang="en-IN" smtClean="0"/>
              <a:t>15</a:t>
            </a:fld>
            <a:endParaRPr lang="en-IN"/>
          </a:p>
        </p:txBody>
      </p:sp>
      <p:pic>
        <p:nvPicPr>
          <p:cNvPr id="8" name="Picture 7">
            <a:extLst>
              <a:ext uri="{FF2B5EF4-FFF2-40B4-BE49-F238E27FC236}">
                <a16:creationId xmlns:a16="http://schemas.microsoft.com/office/drawing/2014/main" id="{A53EC3AD-A68B-23C7-405E-E554F22FBECE}"/>
              </a:ext>
            </a:extLst>
          </p:cNvPr>
          <p:cNvPicPr>
            <a:picLocks noChangeAspect="1"/>
          </p:cNvPicPr>
          <p:nvPr/>
        </p:nvPicPr>
        <p:blipFill>
          <a:blip r:embed="rId2"/>
          <a:stretch>
            <a:fillRect/>
          </a:stretch>
        </p:blipFill>
        <p:spPr>
          <a:xfrm>
            <a:off x="1459197" y="1301499"/>
            <a:ext cx="5731510" cy="2560955"/>
          </a:xfrm>
          <a:prstGeom prst="rect">
            <a:avLst/>
          </a:prstGeom>
        </p:spPr>
      </p:pic>
      <p:pic>
        <p:nvPicPr>
          <p:cNvPr id="9" name="Picture 8">
            <a:extLst>
              <a:ext uri="{FF2B5EF4-FFF2-40B4-BE49-F238E27FC236}">
                <a16:creationId xmlns:a16="http://schemas.microsoft.com/office/drawing/2014/main" id="{AB1897AC-4171-4F93-4918-5F04E86D44A4}"/>
              </a:ext>
            </a:extLst>
          </p:cNvPr>
          <p:cNvPicPr>
            <a:picLocks noChangeAspect="1"/>
          </p:cNvPicPr>
          <p:nvPr/>
        </p:nvPicPr>
        <p:blipFill>
          <a:blip r:embed="rId3"/>
          <a:stretch>
            <a:fillRect/>
          </a:stretch>
        </p:blipFill>
        <p:spPr>
          <a:xfrm>
            <a:off x="5495929" y="4121934"/>
            <a:ext cx="5731510" cy="2483485"/>
          </a:xfrm>
          <a:prstGeom prst="rect">
            <a:avLst/>
          </a:prstGeom>
        </p:spPr>
      </p:pic>
    </p:spTree>
    <p:extLst>
      <p:ext uri="{BB962C8B-B14F-4D97-AF65-F5344CB8AC3E}">
        <p14:creationId xmlns:p14="http://schemas.microsoft.com/office/powerpoint/2010/main" val="68505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57F855-AA36-7990-13DB-9447143B1815}"/>
              </a:ext>
            </a:extLst>
          </p:cNvPr>
          <p:cNvPicPr>
            <a:picLocks noChangeAspect="1"/>
          </p:cNvPicPr>
          <p:nvPr/>
        </p:nvPicPr>
        <p:blipFill>
          <a:blip r:embed="rId2"/>
          <a:stretch>
            <a:fillRect/>
          </a:stretch>
        </p:blipFill>
        <p:spPr>
          <a:xfrm>
            <a:off x="1757580" y="271596"/>
            <a:ext cx="5731510" cy="2560955"/>
          </a:xfrm>
          <a:prstGeom prst="rect">
            <a:avLst/>
          </a:prstGeom>
        </p:spPr>
      </p:pic>
      <p:pic>
        <p:nvPicPr>
          <p:cNvPr id="4" name="Picture 3">
            <a:extLst>
              <a:ext uri="{FF2B5EF4-FFF2-40B4-BE49-F238E27FC236}">
                <a16:creationId xmlns:a16="http://schemas.microsoft.com/office/drawing/2014/main" id="{7C65C8E3-F69E-C943-EFF0-E4A19700022F}"/>
              </a:ext>
            </a:extLst>
          </p:cNvPr>
          <p:cNvPicPr>
            <a:picLocks noChangeAspect="1"/>
          </p:cNvPicPr>
          <p:nvPr/>
        </p:nvPicPr>
        <p:blipFill>
          <a:blip r:embed="rId3"/>
          <a:stretch>
            <a:fillRect/>
          </a:stretch>
        </p:blipFill>
        <p:spPr>
          <a:xfrm>
            <a:off x="5569184" y="3953427"/>
            <a:ext cx="5731510" cy="2546350"/>
          </a:xfrm>
          <a:prstGeom prst="rect">
            <a:avLst/>
          </a:prstGeom>
        </p:spPr>
      </p:pic>
      <p:sp>
        <p:nvSpPr>
          <p:cNvPr id="6" name="TextBox 5">
            <a:extLst>
              <a:ext uri="{FF2B5EF4-FFF2-40B4-BE49-F238E27FC236}">
                <a16:creationId xmlns:a16="http://schemas.microsoft.com/office/drawing/2014/main" id="{30A26F17-4B16-C272-F4A0-80AE3D2537DF}"/>
              </a:ext>
            </a:extLst>
          </p:cNvPr>
          <p:cNvSpPr txBox="1"/>
          <p:nvPr/>
        </p:nvSpPr>
        <p:spPr>
          <a:xfrm>
            <a:off x="2569945" y="3030097"/>
            <a:ext cx="2348564" cy="369332"/>
          </a:xfrm>
          <a:prstGeom prst="rect">
            <a:avLst/>
          </a:prstGeom>
          <a:noFill/>
        </p:spPr>
        <p:txBody>
          <a:bodyPr wrap="square" rtlCol="0">
            <a:spAutoFit/>
          </a:bodyPr>
          <a:lstStyle/>
          <a:p>
            <a:r>
              <a:rPr lang="en-US" dirty="0"/>
              <a:t>Creating Event Hub</a:t>
            </a:r>
            <a:endParaRPr lang="en-IN" dirty="0"/>
          </a:p>
        </p:txBody>
      </p:sp>
      <p:sp>
        <p:nvSpPr>
          <p:cNvPr id="8" name="TextBox 7">
            <a:extLst>
              <a:ext uri="{FF2B5EF4-FFF2-40B4-BE49-F238E27FC236}">
                <a16:creationId xmlns:a16="http://schemas.microsoft.com/office/drawing/2014/main" id="{C3D7C1DD-067F-B7C0-1549-36B5E247D7F5}"/>
              </a:ext>
            </a:extLst>
          </p:cNvPr>
          <p:cNvSpPr txBox="1"/>
          <p:nvPr/>
        </p:nvSpPr>
        <p:spPr>
          <a:xfrm>
            <a:off x="7260657" y="3509756"/>
            <a:ext cx="2348564" cy="369332"/>
          </a:xfrm>
          <a:prstGeom prst="rect">
            <a:avLst/>
          </a:prstGeom>
          <a:noFill/>
        </p:spPr>
        <p:txBody>
          <a:bodyPr wrap="square" rtlCol="0">
            <a:spAutoFit/>
          </a:bodyPr>
          <a:lstStyle/>
          <a:p>
            <a:r>
              <a:rPr lang="en-US" dirty="0"/>
              <a:t>Output</a:t>
            </a:r>
            <a:endParaRPr lang="en-IN" dirty="0"/>
          </a:p>
        </p:txBody>
      </p:sp>
    </p:spTree>
    <p:extLst>
      <p:ext uri="{BB962C8B-B14F-4D97-AF65-F5344CB8AC3E}">
        <p14:creationId xmlns:p14="http://schemas.microsoft.com/office/powerpoint/2010/main" val="2174762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3A2FE5-C61C-6864-9A99-13C229FB8CE7}"/>
              </a:ext>
            </a:extLst>
          </p:cNvPr>
          <p:cNvPicPr>
            <a:picLocks noChangeAspect="1"/>
          </p:cNvPicPr>
          <p:nvPr/>
        </p:nvPicPr>
        <p:blipFill>
          <a:blip r:embed="rId2"/>
          <a:stretch>
            <a:fillRect/>
          </a:stretch>
        </p:blipFill>
        <p:spPr>
          <a:xfrm>
            <a:off x="1565074" y="145616"/>
            <a:ext cx="5731510" cy="2546350"/>
          </a:xfrm>
          <a:prstGeom prst="rect">
            <a:avLst/>
          </a:prstGeom>
        </p:spPr>
      </p:pic>
      <p:pic>
        <p:nvPicPr>
          <p:cNvPr id="4" name="Picture 3">
            <a:extLst>
              <a:ext uri="{FF2B5EF4-FFF2-40B4-BE49-F238E27FC236}">
                <a16:creationId xmlns:a16="http://schemas.microsoft.com/office/drawing/2014/main" id="{C89CFABE-FD44-58FB-A9D4-9B1D2FC8E08D}"/>
              </a:ext>
            </a:extLst>
          </p:cNvPr>
          <p:cNvPicPr>
            <a:picLocks noChangeAspect="1"/>
          </p:cNvPicPr>
          <p:nvPr/>
        </p:nvPicPr>
        <p:blipFill>
          <a:blip r:embed="rId3"/>
          <a:stretch>
            <a:fillRect/>
          </a:stretch>
        </p:blipFill>
        <p:spPr>
          <a:xfrm>
            <a:off x="6096000" y="3152001"/>
            <a:ext cx="5731510" cy="2581910"/>
          </a:xfrm>
          <a:prstGeom prst="rect">
            <a:avLst/>
          </a:prstGeom>
        </p:spPr>
      </p:pic>
      <p:sp>
        <p:nvSpPr>
          <p:cNvPr id="6" name="TextBox 5">
            <a:extLst>
              <a:ext uri="{FF2B5EF4-FFF2-40B4-BE49-F238E27FC236}">
                <a16:creationId xmlns:a16="http://schemas.microsoft.com/office/drawing/2014/main" id="{9A9A1FB8-7702-3591-E68B-29C03BCBB897}"/>
              </a:ext>
            </a:extLst>
          </p:cNvPr>
          <p:cNvSpPr txBox="1"/>
          <p:nvPr/>
        </p:nvSpPr>
        <p:spPr>
          <a:xfrm>
            <a:off x="2290812" y="2782669"/>
            <a:ext cx="2002055" cy="369332"/>
          </a:xfrm>
          <a:prstGeom prst="rect">
            <a:avLst/>
          </a:prstGeom>
          <a:noFill/>
        </p:spPr>
        <p:txBody>
          <a:bodyPr wrap="square" rtlCol="0">
            <a:spAutoFit/>
          </a:bodyPr>
          <a:lstStyle/>
          <a:p>
            <a:r>
              <a:rPr lang="en-US" dirty="0"/>
              <a:t>Creating a Policy</a:t>
            </a:r>
            <a:endParaRPr lang="en-IN" dirty="0"/>
          </a:p>
        </p:txBody>
      </p:sp>
      <p:sp>
        <p:nvSpPr>
          <p:cNvPr id="7" name="TextBox 6">
            <a:extLst>
              <a:ext uri="{FF2B5EF4-FFF2-40B4-BE49-F238E27FC236}">
                <a16:creationId xmlns:a16="http://schemas.microsoft.com/office/drawing/2014/main" id="{DF172B2C-ED5A-F414-45E3-A984B39925A3}"/>
              </a:ext>
            </a:extLst>
          </p:cNvPr>
          <p:cNvSpPr txBox="1"/>
          <p:nvPr/>
        </p:nvSpPr>
        <p:spPr>
          <a:xfrm>
            <a:off x="6096000" y="5733910"/>
            <a:ext cx="5637196" cy="1200329"/>
          </a:xfrm>
          <a:prstGeom prst="rect">
            <a:avLst/>
          </a:prstGeom>
          <a:noFill/>
        </p:spPr>
        <p:txBody>
          <a:bodyPr wrap="square" rtlCol="0">
            <a:spAutoFit/>
          </a:bodyPr>
          <a:lstStyle/>
          <a:p>
            <a:r>
              <a:rPr lang="en-IN" sz="1800" kern="100" dirty="0">
                <a:effectLst/>
                <a:latin typeface="+mj-lt"/>
                <a:ea typeface="Calibri" panose="020F0502020204030204" pitchFamily="34" charset="0"/>
                <a:cs typeface="Times New Roman" panose="02020603050405020304" pitchFamily="18" charset="0"/>
              </a:rPr>
              <a:t>After creating the policy, copy the connection string primary-key and paste that in the python application to establish the connection</a:t>
            </a:r>
          </a:p>
          <a:p>
            <a:endParaRPr lang="en-IN" dirty="0">
              <a:latin typeface="+mj-lt"/>
            </a:endParaRPr>
          </a:p>
        </p:txBody>
      </p:sp>
    </p:spTree>
    <p:extLst>
      <p:ext uri="{BB962C8B-B14F-4D97-AF65-F5344CB8AC3E}">
        <p14:creationId xmlns:p14="http://schemas.microsoft.com/office/powerpoint/2010/main" val="3513756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E9B1-9AE2-255E-3634-7B199EC37A07}"/>
              </a:ext>
            </a:extLst>
          </p:cNvPr>
          <p:cNvSpPr>
            <a:spLocks noGrp="1"/>
          </p:cNvSpPr>
          <p:nvPr>
            <p:ph type="title"/>
          </p:nvPr>
        </p:nvSpPr>
        <p:spPr>
          <a:xfrm>
            <a:off x="1628690" y="187280"/>
            <a:ext cx="10018713" cy="1752599"/>
          </a:xfrm>
        </p:spPr>
        <p:txBody>
          <a:bodyPr/>
          <a:lstStyle/>
          <a:p>
            <a:r>
              <a:rPr lang="en-IN" dirty="0"/>
              <a:t>Azure Stream Analytics Job</a:t>
            </a:r>
          </a:p>
        </p:txBody>
      </p:sp>
      <p:sp>
        <p:nvSpPr>
          <p:cNvPr id="3" name="Slide Number Placeholder 2">
            <a:extLst>
              <a:ext uri="{FF2B5EF4-FFF2-40B4-BE49-F238E27FC236}">
                <a16:creationId xmlns:a16="http://schemas.microsoft.com/office/drawing/2014/main" id="{9C582486-97EE-D395-0BE6-8C8343B5C5E7}"/>
              </a:ext>
            </a:extLst>
          </p:cNvPr>
          <p:cNvSpPr>
            <a:spLocks noGrp="1"/>
          </p:cNvSpPr>
          <p:nvPr>
            <p:ph type="sldNum" sz="quarter" idx="12"/>
          </p:nvPr>
        </p:nvSpPr>
        <p:spPr/>
        <p:txBody>
          <a:bodyPr/>
          <a:lstStyle/>
          <a:p>
            <a:fld id="{D36DFB70-0384-4C21-B1F3-62252CE2FC51}" type="slidenum">
              <a:rPr lang="en-IN" smtClean="0"/>
              <a:t>18</a:t>
            </a:fld>
            <a:endParaRPr lang="en-IN"/>
          </a:p>
        </p:txBody>
      </p:sp>
      <p:pic>
        <p:nvPicPr>
          <p:cNvPr id="8" name="Picture 7">
            <a:extLst>
              <a:ext uri="{FF2B5EF4-FFF2-40B4-BE49-F238E27FC236}">
                <a16:creationId xmlns:a16="http://schemas.microsoft.com/office/drawing/2014/main" id="{7A7D37B6-F439-A586-CAD5-C1D8F384841D}"/>
              </a:ext>
            </a:extLst>
          </p:cNvPr>
          <p:cNvPicPr>
            <a:picLocks noChangeAspect="1"/>
          </p:cNvPicPr>
          <p:nvPr/>
        </p:nvPicPr>
        <p:blipFill>
          <a:blip r:embed="rId2"/>
          <a:stretch>
            <a:fillRect/>
          </a:stretch>
        </p:blipFill>
        <p:spPr>
          <a:xfrm>
            <a:off x="1262930" y="1440316"/>
            <a:ext cx="5731510" cy="2565400"/>
          </a:xfrm>
          <a:prstGeom prst="rect">
            <a:avLst/>
          </a:prstGeom>
        </p:spPr>
      </p:pic>
      <p:pic>
        <p:nvPicPr>
          <p:cNvPr id="9" name="Picture 8">
            <a:extLst>
              <a:ext uri="{FF2B5EF4-FFF2-40B4-BE49-F238E27FC236}">
                <a16:creationId xmlns:a16="http://schemas.microsoft.com/office/drawing/2014/main" id="{01B8A8FD-E21A-A07D-3A9F-374031BCAB31}"/>
              </a:ext>
            </a:extLst>
          </p:cNvPr>
          <p:cNvPicPr>
            <a:picLocks noChangeAspect="1"/>
          </p:cNvPicPr>
          <p:nvPr/>
        </p:nvPicPr>
        <p:blipFill>
          <a:blip r:embed="rId3"/>
          <a:stretch>
            <a:fillRect/>
          </a:stretch>
        </p:blipFill>
        <p:spPr>
          <a:xfrm>
            <a:off x="6317381" y="4189276"/>
            <a:ext cx="5731510" cy="2456815"/>
          </a:xfrm>
          <a:prstGeom prst="rect">
            <a:avLst/>
          </a:prstGeom>
        </p:spPr>
      </p:pic>
      <p:sp>
        <p:nvSpPr>
          <p:cNvPr id="10" name="TextBox 9">
            <a:extLst>
              <a:ext uri="{FF2B5EF4-FFF2-40B4-BE49-F238E27FC236}">
                <a16:creationId xmlns:a16="http://schemas.microsoft.com/office/drawing/2014/main" id="{EB222AE6-5D6F-55F2-C313-5CE9B839350E}"/>
              </a:ext>
            </a:extLst>
          </p:cNvPr>
          <p:cNvSpPr txBox="1"/>
          <p:nvPr/>
        </p:nvSpPr>
        <p:spPr>
          <a:xfrm>
            <a:off x="7401827" y="2098307"/>
            <a:ext cx="3166712" cy="646331"/>
          </a:xfrm>
          <a:prstGeom prst="rect">
            <a:avLst/>
          </a:prstGeom>
          <a:noFill/>
        </p:spPr>
        <p:txBody>
          <a:bodyPr wrap="square" rtlCol="0">
            <a:spAutoFit/>
          </a:bodyPr>
          <a:lstStyle/>
          <a:p>
            <a:r>
              <a:rPr lang="en-US" dirty="0"/>
              <a:t>Creating an Azure Stream Analytics Job</a:t>
            </a:r>
            <a:endParaRPr lang="en-IN" dirty="0"/>
          </a:p>
        </p:txBody>
      </p:sp>
      <p:sp>
        <p:nvSpPr>
          <p:cNvPr id="11" name="TextBox 10">
            <a:extLst>
              <a:ext uri="{FF2B5EF4-FFF2-40B4-BE49-F238E27FC236}">
                <a16:creationId xmlns:a16="http://schemas.microsoft.com/office/drawing/2014/main" id="{8A108BB1-E643-818D-9D2F-CBE2539B279A}"/>
              </a:ext>
            </a:extLst>
          </p:cNvPr>
          <p:cNvSpPr txBox="1"/>
          <p:nvPr/>
        </p:nvSpPr>
        <p:spPr>
          <a:xfrm>
            <a:off x="4761296" y="5233018"/>
            <a:ext cx="1334704" cy="369332"/>
          </a:xfrm>
          <a:prstGeom prst="rect">
            <a:avLst/>
          </a:prstGeom>
          <a:noFill/>
        </p:spPr>
        <p:txBody>
          <a:bodyPr wrap="square" rtlCol="0">
            <a:spAutoFit/>
          </a:bodyPr>
          <a:lstStyle/>
          <a:p>
            <a:r>
              <a:rPr lang="en-US" dirty="0"/>
              <a:t>Output :</a:t>
            </a:r>
            <a:endParaRPr lang="en-IN" dirty="0"/>
          </a:p>
        </p:txBody>
      </p:sp>
    </p:spTree>
    <p:extLst>
      <p:ext uri="{BB962C8B-B14F-4D97-AF65-F5344CB8AC3E}">
        <p14:creationId xmlns:p14="http://schemas.microsoft.com/office/powerpoint/2010/main" val="1905646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8884EB-B009-B9DB-671F-62F9ED57CA9E}"/>
              </a:ext>
            </a:extLst>
          </p:cNvPr>
          <p:cNvPicPr>
            <a:picLocks noChangeAspect="1"/>
          </p:cNvPicPr>
          <p:nvPr/>
        </p:nvPicPr>
        <p:blipFill>
          <a:blip r:embed="rId2"/>
          <a:stretch>
            <a:fillRect/>
          </a:stretch>
        </p:blipFill>
        <p:spPr>
          <a:xfrm>
            <a:off x="1661326" y="165736"/>
            <a:ext cx="5731510" cy="2492375"/>
          </a:xfrm>
          <a:prstGeom prst="rect">
            <a:avLst/>
          </a:prstGeom>
        </p:spPr>
      </p:pic>
      <p:sp>
        <p:nvSpPr>
          <p:cNvPr id="4" name="TextBox 3">
            <a:extLst>
              <a:ext uri="{FF2B5EF4-FFF2-40B4-BE49-F238E27FC236}">
                <a16:creationId xmlns:a16="http://schemas.microsoft.com/office/drawing/2014/main" id="{6A4798C7-994B-6F82-CE84-615F8125DBC9}"/>
              </a:ext>
            </a:extLst>
          </p:cNvPr>
          <p:cNvSpPr txBox="1"/>
          <p:nvPr/>
        </p:nvSpPr>
        <p:spPr>
          <a:xfrm>
            <a:off x="1876926" y="2746107"/>
            <a:ext cx="2877954" cy="646331"/>
          </a:xfrm>
          <a:prstGeom prst="rect">
            <a:avLst/>
          </a:prstGeom>
          <a:noFill/>
        </p:spPr>
        <p:txBody>
          <a:bodyPr wrap="square" rtlCol="0">
            <a:spAutoFit/>
          </a:bodyPr>
          <a:lstStyle/>
          <a:p>
            <a:r>
              <a:rPr lang="en-US" dirty="0"/>
              <a:t>Adding Input to the Azure Stream Analytics Job</a:t>
            </a:r>
            <a:endParaRPr lang="en-IN" dirty="0"/>
          </a:p>
        </p:txBody>
      </p:sp>
      <p:pic>
        <p:nvPicPr>
          <p:cNvPr id="5" name="Picture 4">
            <a:extLst>
              <a:ext uri="{FF2B5EF4-FFF2-40B4-BE49-F238E27FC236}">
                <a16:creationId xmlns:a16="http://schemas.microsoft.com/office/drawing/2014/main" id="{40E5E701-7385-BA2A-0DBB-3BC9DD5913EA}"/>
              </a:ext>
            </a:extLst>
          </p:cNvPr>
          <p:cNvPicPr>
            <a:picLocks noChangeAspect="1"/>
          </p:cNvPicPr>
          <p:nvPr/>
        </p:nvPicPr>
        <p:blipFill>
          <a:blip r:embed="rId3"/>
          <a:stretch>
            <a:fillRect/>
          </a:stretch>
        </p:blipFill>
        <p:spPr>
          <a:xfrm>
            <a:off x="5665436" y="3196205"/>
            <a:ext cx="5731510" cy="2525395"/>
          </a:xfrm>
          <a:prstGeom prst="rect">
            <a:avLst/>
          </a:prstGeom>
        </p:spPr>
      </p:pic>
      <p:sp>
        <p:nvSpPr>
          <p:cNvPr id="6" name="TextBox 5">
            <a:extLst>
              <a:ext uri="{FF2B5EF4-FFF2-40B4-BE49-F238E27FC236}">
                <a16:creationId xmlns:a16="http://schemas.microsoft.com/office/drawing/2014/main" id="{B6FAF398-8BD6-C483-981A-3B630C92CCB9}"/>
              </a:ext>
            </a:extLst>
          </p:cNvPr>
          <p:cNvSpPr txBox="1"/>
          <p:nvPr/>
        </p:nvSpPr>
        <p:spPr>
          <a:xfrm>
            <a:off x="6408821" y="5721600"/>
            <a:ext cx="4727608" cy="670248"/>
          </a:xfrm>
          <a:prstGeom prst="rect">
            <a:avLst/>
          </a:prstGeom>
          <a:noFill/>
        </p:spPr>
        <p:txBody>
          <a:bodyPr wrap="square" rtlCol="0">
            <a:spAutoFit/>
          </a:bodyPr>
          <a:lstStyle/>
          <a:p>
            <a:pPr algn="just">
              <a:lnSpc>
                <a:spcPct val="107000"/>
              </a:lnSpc>
              <a:spcAft>
                <a:spcPts val="800"/>
              </a:spcAft>
              <a:tabLst>
                <a:tab pos="1092200" algn="l"/>
              </a:tabLst>
            </a:pPr>
            <a:r>
              <a:rPr lang="en-IN" sz="1800" kern="100" dirty="0">
                <a:effectLst/>
                <a:latin typeface="Franklin Gothic Book" panose="020B0503020102020204" pitchFamily="34" charset="0"/>
                <a:ea typeface="Calibri" panose="020F0502020204030204" pitchFamily="34" charset="0"/>
                <a:cs typeface="Times New Roman" panose="02020603050405020304" pitchFamily="18" charset="0"/>
              </a:rPr>
              <a:t>Enter the Event Hub Namespace name and other details in the input field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994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F86F-B73C-7554-B769-4C10A8260C46}"/>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DA27A7A8-0C70-B20B-1386-0A27CD939C3C}"/>
              </a:ext>
            </a:extLst>
          </p:cNvPr>
          <p:cNvSpPr>
            <a:spLocks noGrp="1"/>
          </p:cNvSpPr>
          <p:nvPr>
            <p:ph idx="1"/>
          </p:nvPr>
        </p:nvSpPr>
        <p:spPr>
          <a:xfrm>
            <a:off x="4755831" y="2326641"/>
            <a:ext cx="4306890" cy="3225800"/>
          </a:xfrm>
        </p:spPr>
        <p:txBody>
          <a:bodyPr>
            <a:noAutofit/>
          </a:bodyPr>
          <a:lstStyle/>
          <a:p>
            <a:pPr>
              <a:buFont typeface="Wingdings" panose="05000000000000000000" pitchFamily="2" charset="2"/>
              <a:buChar char="ü"/>
            </a:pPr>
            <a:r>
              <a:rPr lang="en-IN" sz="2800" dirty="0">
                <a:latin typeface="+mj-lt"/>
              </a:rPr>
              <a:t>Project Statement</a:t>
            </a:r>
          </a:p>
          <a:p>
            <a:pPr>
              <a:buFont typeface="Wingdings" panose="05000000000000000000" pitchFamily="2" charset="2"/>
              <a:buChar char="ü"/>
            </a:pPr>
            <a:r>
              <a:rPr lang="en-IN" sz="2800" dirty="0">
                <a:latin typeface="+mj-lt"/>
              </a:rPr>
              <a:t>Project Overview</a:t>
            </a:r>
          </a:p>
          <a:p>
            <a:pPr>
              <a:buFont typeface="Wingdings" panose="05000000000000000000" pitchFamily="2" charset="2"/>
              <a:buChar char="ü"/>
            </a:pPr>
            <a:r>
              <a:rPr lang="en-IN" sz="2800" dirty="0">
                <a:latin typeface="+mj-lt"/>
              </a:rPr>
              <a:t>Project Requirements</a:t>
            </a:r>
          </a:p>
          <a:p>
            <a:pPr>
              <a:buFont typeface="Wingdings" panose="05000000000000000000" pitchFamily="2" charset="2"/>
              <a:buChar char="ü"/>
            </a:pPr>
            <a:r>
              <a:rPr lang="en-IN" sz="2800" dirty="0">
                <a:latin typeface="+mj-lt"/>
              </a:rPr>
              <a:t>Architecture Diagram</a:t>
            </a:r>
          </a:p>
          <a:p>
            <a:pPr>
              <a:buFont typeface="Wingdings" panose="05000000000000000000" pitchFamily="2" charset="2"/>
              <a:buChar char="ü"/>
            </a:pPr>
            <a:r>
              <a:rPr lang="en-IN" sz="2800" dirty="0">
                <a:latin typeface="+mj-lt"/>
              </a:rPr>
              <a:t>Implementation</a:t>
            </a:r>
          </a:p>
          <a:p>
            <a:pPr>
              <a:buFont typeface="Wingdings" panose="05000000000000000000" pitchFamily="2" charset="2"/>
              <a:buChar char="ü"/>
            </a:pPr>
            <a:r>
              <a:rPr lang="en-IN" sz="2800" dirty="0">
                <a:latin typeface="+mj-lt"/>
              </a:rPr>
              <a:t>Conclusion</a:t>
            </a:r>
          </a:p>
        </p:txBody>
      </p:sp>
      <p:sp>
        <p:nvSpPr>
          <p:cNvPr id="4" name="Slide Number Placeholder 3">
            <a:extLst>
              <a:ext uri="{FF2B5EF4-FFF2-40B4-BE49-F238E27FC236}">
                <a16:creationId xmlns:a16="http://schemas.microsoft.com/office/drawing/2014/main" id="{AD782CAD-B5CD-2FCE-2C6A-1FA30CAEA4E0}"/>
              </a:ext>
            </a:extLst>
          </p:cNvPr>
          <p:cNvSpPr>
            <a:spLocks noGrp="1"/>
          </p:cNvSpPr>
          <p:nvPr>
            <p:ph type="sldNum" sz="quarter" idx="12"/>
          </p:nvPr>
        </p:nvSpPr>
        <p:spPr/>
        <p:txBody>
          <a:bodyPr/>
          <a:lstStyle/>
          <a:p>
            <a:fld id="{D36DFB70-0384-4C21-B1F3-62252CE2FC51}" type="slidenum">
              <a:rPr lang="en-IN" smtClean="0"/>
              <a:t>2</a:t>
            </a:fld>
            <a:endParaRPr lang="en-IN"/>
          </a:p>
        </p:txBody>
      </p:sp>
    </p:spTree>
    <p:extLst>
      <p:ext uri="{BB962C8B-B14F-4D97-AF65-F5344CB8AC3E}">
        <p14:creationId xmlns:p14="http://schemas.microsoft.com/office/powerpoint/2010/main" val="1016846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93B21-99D1-564F-B177-998393D82BC5}"/>
              </a:ext>
            </a:extLst>
          </p:cNvPr>
          <p:cNvSpPr>
            <a:spLocks noGrp="1"/>
          </p:cNvSpPr>
          <p:nvPr>
            <p:ph type="title"/>
          </p:nvPr>
        </p:nvSpPr>
        <p:spPr>
          <a:xfrm>
            <a:off x="1474151" y="-106680"/>
            <a:ext cx="10018713" cy="1752599"/>
          </a:xfrm>
        </p:spPr>
        <p:txBody>
          <a:bodyPr/>
          <a:lstStyle/>
          <a:p>
            <a:r>
              <a:rPr lang="en-IN" dirty="0"/>
              <a:t>Storage Account Creation</a:t>
            </a:r>
          </a:p>
        </p:txBody>
      </p:sp>
      <p:sp>
        <p:nvSpPr>
          <p:cNvPr id="3" name="Slide Number Placeholder 2">
            <a:extLst>
              <a:ext uri="{FF2B5EF4-FFF2-40B4-BE49-F238E27FC236}">
                <a16:creationId xmlns:a16="http://schemas.microsoft.com/office/drawing/2014/main" id="{EE76A328-F45A-71D7-F4E3-DCF377EDCA24}"/>
              </a:ext>
            </a:extLst>
          </p:cNvPr>
          <p:cNvSpPr>
            <a:spLocks noGrp="1"/>
          </p:cNvSpPr>
          <p:nvPr>
            <p:ph type="sldNum" sz="quarter" idx="12"/>
          </p:nvPr>
        </p:nvSpPr>
        <p:spPr/>
        <p:txBody>
          <a:bodyPr/>
          <a:lstStyle/>
          <a:p>
            <a:fld id="{D36DFB70-0384-4C21-B1F3-62252CE2FC51}" type="slidenum">
              <a:rPr lang="en-IN" smtClean="0"/>
              <a:t>20</a:t>
            </a:fld>
            <a:endParaRPr lang="en-IN"/>
          </a:p>
        </p:txBody>
      </p:sp>
      <p:pic>
        <p:nvPicPr>
          <p:cNvPr id="5" name="Picture 4">
            <a:extLst>
              <a:ext uri="{FF2B5EF4-FFF2-40B4-BE49-F238E27FC236}">
                <a16:creationId xmlns:a16="http://schemas.microsoft.com/office/drawing/2014/main" id="{B452E8DE-C133-6A11-4BD3-0201ECA6E0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4151" y="1105818"/>
            <a:ext cx="5731510" cy="2567305"/>
          </a:xfrm>
          <a:prstGeom prst="rect">
            <a:avLst/>
          </a:prstGeom>
          <a:noFill/>
          <a:ln>
            <a:noFill/>
          </a:ln>
        </p:spPr>
      </p:pic>
      <p:sp>
        <p:nvSpPr>
          <p:cNvPr id="7" name="TextBox 6">
            <a:extLst>
              <a:ext uri="{FF2B5EF4-FFF2-40B4-BE49-F238E27FC236}">
                <a16:creationId xmlns:a16="http://schemas.microsoft.com/office/drawing/2014/main" id="{536C6745-159D-F2CA-ACDC-067FF0CB1A2E}"/>
              </a:ext>
            </a:extLst>
          </p:cNvPr>
          <p:cNvSpPr txBox="1"/>
          <p:nvPr/>
        </p:nvSpPr>
        <p:spPr>
          <a:xfrm>
            <a:off x="1474151" y="3738930"/>
            <a:ext cx="3869356" cy="646331"/>
          </a:xfrm>
          <a:prstGeom prst="rect">
            <a:avLst/>
          </a:prstGeom>
          <a:noFill/>
        </p:spPr>
        <p:txBody>
          <a:bodyPr wrap="square" rtlCol="0">
            <a:spAutoFit/>
          </a:bodyPr>
          <a:lstStyle/>
          <a:p>
            <a:r>
              <a:rPr lang="en-US" dirty="0"/>
              <a:t>Creating an Azure Data Lake Storage Account</a:t>
            </a:r>
            <a:endParaRPr lang="en-IN" dirty="0"/>
          </a:p>
        </p:txBody>
      </p:sp>
      <p:pic>
        <p:nvPicPr>
          <p:cNvPr id="8" name="Picture 7">
            <a:extLst>
              <a:ext uri="{FF2B5EF4-FFF2-40B4-BE49-F238E27FC236}">
                <a16:creationId xmlns:a16="http://schemas.microsoft.com/office/drawing/2014/main" id="{5B2D3E8D-3CA9-7715-A16E-EE86948ED34E}"/>
              </a:ext>
            </a:extLst>
          </p:cNvPr>
          <p:cNvPicPr>
            <a:picLocks noChangeAspect="1"/>
          </p:cNvPicPr>
          <p:nvPr/>
        </p:nvPicPr>
        <p:blipFill>
          <a:blip r:embed="rId3"/>
          <a:stretch>
            <a:fillRect/>
          </a:stretch>
        </p:blipFill>
        <p:spPr>
          <a:xfrm>
            <a:off x="5771513" y="3851342"/>
            <a:ext cx="5731510" cy="2581910"/>
          </a:xfrm>
          <a:prstGeom prst="rect">
            <a:avLst/>
          </a:prstGeom>
        </p:spPr>
      </p:pic>
      <p:sp>
        <p:nvSpPr>
          <p:cNvPr id="9" name="TextBox 8">
            <a:extLst>
              <a:ext uri="{FF2B5EF4-FFF2-40B4-BE49-F238E27FC236}">
                <a16:creationId xmlns:a16="http://schemas.microsoft.com/office/drawing/2014/main" id="{3CB89388-CAE7-BA19-EA0D-19ACFABBE88E}"/>
              </a:ext>
            </a:extLst>
          </p:cNvPr>
          <p:cNvSpPr txBox="1"/>
          <p:nvPr/>
        </p:nvSpPr>
        <p:spPr>
          <a:xfrm>
            <a:off x="7205661" y="6377769"/>
            <a:ext cx="3869356" cy="369332"/>
          </a:xfrm>
          <a:prstGeom prst="rect">
            <a:avLst/>
          </a:prstGeom>
          <a:noFill/>
        </p:spPr>
        <p:txBody>
          <a:bodyPr wrap="square" rtlCol="0">
            <a:spAutoFit/>
          </a:bodyPr>
          <a:lstStyle/>
          <a:p>
            <a:r>
              <a:rPr lang="en-US" dirty="0"/>
              <a:t>Creating a container</a:t>
            </a:r>
            <a:endParaRPr lang="en-IN" dirty="0"/>
          </a:p>
        </p:txBody>
      </p:sp>
    </p:spTree>
    <p:extLst>
      <p:ext uri="{BB962C8B-B14F-4D97-AF65-F5344CB8AC3E}">
        <p14:creationId xmlns:p14="http://schemas.microsoft.com/office/powerpoint/2010/main" val="1013628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58F9-DE88-987A-F5F2-5A0F6D234390}"/>
              </a:ext>
            </a:extLst>
          </p:cNvPr>
          <p:cNvSpPr>
            <a:spLocks noGrp="1"/>
          </p:cNvSpPr>
          <p:nvPr>
            <p:ph type="title"/>
          </p:nvPr>
        </p:nvSpPr>
        <p:spPr>
          <a:xfrm>
            <a:off x="1667191" y="-127000"/>
            <a:ext cx="10018713" cy="1752599"/>
          </a:xfrm>
        </p:spPr>
        <p:txBody>
          <a:bodyPr/>
          <a:lstStyle/>
          <a:p>
            <a:r>
              <a:rPr lang="en-IN" dirty="0"/>
              <a:t>Output Service in Stream Analytics</a:t>
            </a:r>
          </a:p>
        </p:txBody>
      </p:sp>
      <p:sp>
        <p:nvSpPr>
          <p:cNvPr id="3" name="Slide Number Placeholder 2">
            <a:extLst>
              <a:ext uri="{FF2B5EF4-FFF2-40B4-BE49-F238E27FC236}">
                <a16:creationId xmlns:a16="http://schemas.microsoft.com/office/drawing/2014/main" id="{CE633E96-37C8-4EE0-9543-2C4552C5B80C}"/>
              </a:ext>
            </a:extLst>
          </p:cNvPr>
          <p:cNvSpPr>
            <a:spLocks noGrp="1"/>
          </p:cNvSpPr>
          <p:nvPr>
            <p:ph type="sldNum" sz="quarter" idx="12"/>
          </p:nvPr>
        </p:nvSpPr>
        <p:spPr/>
        <p:txBody>
          <a:bodyPr/>
          <a:lstStyle/>
          <a:p>
            <a:fld id="{D36DFB70-0384-4C21-B1F3-62252CE2FC51}" type="slidenum">
              <a:rPr lang="en-IN" smtClean="0"/>
              <a:t>21</a:t>
            </a:fld>
            <a:endParaRPr lang="en-IN"/>
          </a:p>
        </p:txBody>
      </p:sp>
      <p:pic>
        <p:nvPicPr>
          <p:cNvPr id="5" name="Picture 4">
            <a:extLst>
              <a:ext uri="{FF2B5EF4-FFF2-40B4-BE49-F238E27FC236}">
                <a16:creationId xmlns:a16="http://schemas.microsoft.com/office/drawing/2014/main" id="{1A6086F1-5AA5-416B-8C0E-3C37D13E52C8}"/>
              </a:ext>
            </a:extLst>
          </p:cNvPr>
          <p:cNvPicPr>
            <a:picLocks noChangeAspect="1"/>
          </p:cNvPicPr>
          <p:nvPr/>
        </p:nvPicPr>
        <p:blipFill>
          <a:blip r:embed="rId2"/>
          <a:stretch>
            <a:fillRect/>
          </a:stretch>
        </p:blipFill>
        <p:spPr>
          <a:xfrm>
            <a:off x="1468822" y="1178241"/>
            <a:ext cx="5731510" cy="2576195"/>
          </a:xfrm>
          <a:prstGeom prst="rect">
            <a:avLst/>
          </a:prstGeom>
        </p:spPr>
      </p:pic>
      <p:pic>
        <p:nvPicPr>
          <p:cNvPr id="7" name="Picture 6">
            <a:extLst>
              <a:ext uri="{FF2B5EF4-FFF2-40B4-BE49-F238E27FC236}">
                <a16:creationId xmlns:a16="http://schemas.microsoft.com/office/drawing/2014/main" id="{3B92ABC9-633F-7BC7-9FDC-1C91E87A74FA}"/>
              </a:ext>
            </a:extLst>
          </p:cNvPr>
          <p:cNvPicPr>
            <a:picLocks noChangeAspect="1"/>
          </p:cNvPicPr>
          <p:nvPr/>
        </p:nvPicPr>
        <p:blipFill>
          <a:blip r:embed="rId3"/>
          <a:stretch>
            <a:fillRect/>
          </a:stretch>
        </p:blipFill>
        <p:spPr>
          <a:xfrm>
            <a:off x="5771513" y="3913538"/>
            <a:ext cx="5731510" cy="2573020"/>
          </a:xfrm>
          <a:prstGeom prst="rect">
            <a:avLst/>
          </a:prstGeom>
        </p:spPr>
      </p:pic>
    </p:spTree>
    <p:extLst>
      <p:ext uri="{BB962C8B-B14F-4D97-AF65-F5344CB8AC3E}">
        <p14:creationId xmlns:p14="http://schemas.microsoft.com/office/powerpoint/2010/main" val="3858075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DDFE7-AD7D-AF07-3E35-66DA39C9429F}"/>
              </a:ext>
            </a:extLst>
          </p:cNvPr>
          <p:cNvSpPr>
            <a:spLocks noGrp="1"/>
          </p:cNvSpPr>
          <p:nvPr>
            <p:ph type="title"/>
          </p:nvPr>
        </p:nvSpPr>
        <p:spPr>
          <a:xfrm>
            <a:off x="1657031" y="-37465"/>
            <a:ext cx="10018713" cy="1752599"/>
          </a:xfrm>
        </p:spPr>
        <p:txBody>
          <a:bodyPr/>
          <a:lstStyle/>
          <a:p>
            <a:r>
              <a:rPr lang="en-IN" dirty="0"/>
              <a:t>Running Python Application</a:t>
            </a:r>
          </a:p>
        </p:txBody>
      </p:sp>
      <p:sp>
        <p:nvSpPr>
          <p:cNvPr id="7" name="Slide Number Placeholder 6">
            <a:extLst>
              <a:ext uri="{FF2B5EF4-FFF2-40B4-BE49-F238E27FC236}">
                <a16:creationId xmlns:a16="http://schemas.microsoft.com/office/drawing/2014/main" id="{8F4BEAF4-A8FB-8A94-DEF8-8B66D2FF043D}"/>
              </a:ext>
            </a:extLst>
          </p:cNvPr>
          <p:cNvSpPr>
            <a:spLocks noGrp="1"/>
          </p:cNvSpPr>
          <p:nvPr>
            <p:ph type="sldNum" sz="quarter" idx="12"/>
          </p:nvPr>
        </p:nvSpPr>
        <p:spPr/>
        <p:txBody>
          <a:bodyPr/>
          <a:lstStyle/>
          <a:p>
            <a:fld id="{D36DFB70-0384-4C21-B1F3-62252CE2FC51}" type="slidenum">
              <a:rPr lang="en-IN" smtClean="0"/>
              <a:t>22</a:t>
            </a:fld>
            <a:endParaRPr lang="en-IN"/>
          </a:p>
        </p:txBody>
      </p:sp>
      <p:pic>
        <p:nvPicPr>
          <p:cNvPr id="3" name="Picture 2">
            <a:extLst>
              <a:ext uri="{FF2B5EF4-FFF2-40B4-BE49-F238E27FC236}">
                <a16:creationId xmlns:a16="http://schemas.microsoft.com/office/drawing/2014/main" id="{058A640B-48A4-6463-6A44-F52D50E97628}"/>
              </a:ext>
            </a:extLst>
          </p:cNvPr>
          <p:cNvPicPr>
            <a:picLocks noChangeAspect="1"/>
          </p:cNvPicPr>
          <p:nvPr/>
        </p:nvPicPr>
        <p:blipFill>
          <a:blip r:embed="rId2"/>
          <a:stretch>
            <a:fillRect/>
          </a:stretch>
        </p:blipFill>
        <p:spPr>
          <a:xfrm>
            <a:off x="1516948" y="1338900"/>
            <a:ext cx="5731510" cy="2286635"/>
          </a:xfrm>
          <a:prstGeom prst="rect">
            <a:avLst/>
          </a:prstGeom>
        </p:spPr>
      </p:pic>
      <p:pic>
        <p:nvPicPr>
          <p:cNvPr id="5" name="Picture 4">
            <a:extLst>
              <a:ext uri="{FF2B5EF4-FFF2-40B4-BE49-F238E27FC236}">
                <a16:creationId xmlns:a16="http://schemas.microsoft.com/office/drawing/2014/main" id="{EAF06384-C3F1-4706-2408-90F140F373F8}"/>
              </a:ext>
            </a:extLst>
          </p:cNvPr>
          <p:cNvPicPr>
            <a:picLocks noChangeAspect="1"/>
          </p:cNvPicPr>
          <p:nvPr/>
        </p:nvPicPr>
        <p:blipFill>
          <a:blip r:embed="rId3"/>
          <a:stretch>
            <a:fillRect/>
          </a:stretch>
        </p:blipFill>
        <p:spPr>
          <a:xfrm>
            <a:off x="5944234" y="3739834"/>
            <a:ext cx="5731510" cy="2806065"/>
          </a:xfrm>
          <a:prstGeom prst="rect">
            <a:avLst/>
          </a:prstGeom>
        </p:spPr>
      </p:pic>
    </p:spTree>
    <p:extLst>
      <p:ext uri="{BB962C8B-B14F-4D97-AF65-F5344CB8AC3E}">
        <p14:creationId xmlns:p14="http://schemas.microsoft.com/office/powerpoint/2010/main" val="1223921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68F08-8525-49A3-1E11-301424415647}"/>
              </a:ext>
            </a:extLst>
          </p:cNvPr>
          <p:cNvSpPr>
            <a:spLocks noGrp="1"/>
          </p:cNvSpPr>
          <p:nvPr>
            <p:ph type="title"/>
          </p:nvPr>
        </p:nvSpPr>
        <p:spPr>
          <a:xfrm>
            <a:off x="1799271" y="0"/>
            <a:ext cx="10018713" cy="1752599"/>
          </a:xfrm>
        </p:spPr>
        <p:txBody>
          <a:bodyPr/>
          <a:lstStyle/>
          <a:p>
            <a:r>
              <a:rPr lang="en-IN" dirty="0"/>
              <a:t>Starting and Running Stream Analytics Job</a:t>
            </a:r>
          </a:p>
        </p:txBody>
      </p:sp>
      <p:sp>
        <p:nvSpPr>
          <p:cNvPr id="7" name="Slide Number Placeholder 6">
            <a:extLst>
              <a:ext uri="{FF2B5EF4-FFF2-40B4-BE49-F238E27FC236}">
                <a16:creationId xmlns:a16="http://schemas.microsoft.com/office/drawing/2014/main" id="{F52E3707-A5CD-F010-BFE8-03684E97423F}"/>
              </a:ext>
            </a:extLst>
          </p:cNvPr>
          <p:cNvSpPr>
            <a:spLocks noGrp="1"/>
          </p:cNvSpPr>
          <p:nvPr>
            <p:ph type="sldNum" sz="quarter" idx="12"/>
          </p:nvPr>
        </p:nvSpPr>
        <p:spPr/>
        <p:txBody>
          <a:bodyPr/>
          <a:lstStyle/>
          <a:p>
            <a:fld id="{D36DFB70-0384-4C21-B1F3-62252CE2FC51}" type="slidenum">
              <a:rPr lang="en-IN" smtClean="0"/>
              <a:t>23</a:t>
            </a:fld>
            <a:endParaRPr lang="en-IN"/>
          </a:p>
        </p:txBody>
      </p:sp>
      <p:pic>
        <p:nvPicPr>
          <p:cNvPr id="3" name="Picture 2">
            <a:extLst>
              <a:ext uri="{FF2B5EF4-FFF2-40B4-BE49-F238E27FC236}">
                <a16:creationId xmlns:a16="http://schemas.microsoft.com/office/drawing/2014/main" id="{21F0D19A-470F-30B2-B714-8735CA8E9BB4}"/>
              </a:ext>
            </a:extLst>
          </p:cNvPr>
          <p:cNvPicPr>
            <a:picLocks noChangeAspect="1"/>
          </p:cNvPicPr>
          <p:nvPr/>
        </p:nvPicPr>
        <p:blipFill>
          <a:blip r:embed="rId2"/>
          <a:stretch>
            <a:fillRect/>
          </a:stretch>
        </p:blipFill>
        <p:spPr>
          <a:xfrm>
            <a:off x="1430321" y="1169469"/>
            <a:ext cx="5731510" cy="2211705"/>
          </a:xfrm>
          <a:prstGeom prst="rect">
            <a:avLst/>
          </a:prstGeom>
        </p:spPr>
      </p:pic>
      <p:sp>
        <p:nvSpPr>
          <p:cNvPr id="5" name="TextBox 4">
            <a:extLst>
              <a:ext uri="{FF2B5EF4-FFF2-40B4-BE49-F238E27FC236}">
                <a16:creationId xmlns:a16="http://schemas.microsoft.com/office/drawing/2014/main" id="{82EF987A-F235-40CA-746E-A80BAA25025F}"/>
              </a:ext>
            </a:extLst>
          </p:cNvPr>
          <p:cNvSpPr txBox="1"/>
          <p:nvPr/>
        </p:nvSpPr>
        <p:spPr>
          <a:xfrm>
            <a:off x="1164657" y="3429000"/>
            <a:ext cx="5832909" cy="646331"/>
          </a:xfrm>
          <a:prstGeom prst="rect">
            <a:avLst/>
          </a:prstGeom>
          <a:noFill/>
        </p:spPr>
        <p:txBody>
          <a:bodyPr wrap="square" rtlCol="0">
            <a:spAutoFit/>
          </a:bodyPr>
          <a:lstStyle/>
          <a:p>
            <a:r>
              <a:rPr lang="en-IN" sz="1800" kern="100" dirty="0">
                <a:effectLst/>
                <a:latin typeface="Franklin Gothic Book" panose="020B0503020102020204" pitchFamily="34" charset="0"/>
                <a:ea typeface="Calibri" panose="020F0502020204030204" pitchFamily="34" charset="0"/>
                <a:cs typeface="Times New Roman" panose="02020603050405020304" pitchFamily="18" charset="0"/>
              </a:rPr>
              <a:t>This is the Event hub Metric where data is getting received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C46AA5EE-1BAE-E140-7062-BCA4A17D5AD7}"/>
              </a:ext>
            </a:extLst>
          </p:cNvPr>
          <p:cNvPicPr>
            <a:picLocks noChangeAspect="1"/>
          </p:cNvPicPr>
          <p:nvPr/>
        </p:nvPicPr>
        <p:blipFill>
          <a:blip r:embed="rId3"/>
          <a:stretch>
            <a:fillRect/>
          </a:stretch>
        </p:blipFill>
        <p:spPr>
          <a:xfrm>
            <a:off x="5386304" y="3818892"/>
            <a:ext cx="5731510" cy="2573020"/>
          </a:xfrm>
          <a:prstGeom prst="rect">
            <a:avLst/>
          </a:prstGeom>
        </p:spPr>
      </p:pic>
      <p:sp>
        <p:nvSpPr>
          <p:cNvPr id="9" name="TextBox 8">
            <a:extLst>
              <a:ext uri="{FF2B5EF4-FFF2-40B4-BE49-F238E27FC236}">
                <a16:creationId xmlns:a16="http://schemas.microsoft.com/office/drawing/2014/main" id="{308AC860-3288-BBB4-5A7D-5B988BDEEDC0}"/>
              </a:ext>
            </a:extLst>
          </p:cNvPr>
          <p:cNvSpPr txBox="1"/>
          <p:nvPr/>
        </p:nvSpPr>
        <p:spPr>
          <a:xfrm>
            <a:off x="5461278" y="6391912"/>
            <a:ext cx="5490578" cy="369332"/>
          </a:xfrm>
          <a:prstGeom prst="rect">
            <a:avLst/>
          </a:prstGeom>
          <a:noFill/>
        </p:spPr>
        <p:txBody>
          <a:bodyPr wrap="square" rtlCol="0">
            <a:spAutoFit/>
          </a:bodyPr>
          <a:lstStyle/>
          <a:p>
            <a:r>
              <a:rPr lang="en-IN" dirty="0">
                <a:latin typeface="Franklin Gothic Book" panose="020B0503020102020204" pitchFamily="34" charset="0"/>
                <a:ea typeface="Calibri" panose="020F0502020204030204" pitchFamily="34" charset="0"/>
                <a:cs typeface="Times New Roman" panose="02020603050405020304" pitchFamily="18" charset="0"/>
              </a:rPr>
              <a:t>T</a:t>
            </a:r>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he Azure Stream Analytics Job and start the job</a:t>
            </a:r>
            <a:endParaRPr lang="en-IN" dirty="0"/>
          </a:p>
        </p:txBody>
      </p:sp>
    </p:spTree>
    <p:extLst>
      <p:ext uri="{BB962C8B-B14F-4D97-AF65-F5344CB8AC3E}">
        <p14:creationId xmlns:p14="http://schemas.microsoft.com/office/powerpoint/2010/main" val="3588960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C984-EC79-F61B-0AA0-9CDE7162FBD2}"/>
              </a:ext>
            </a:extLst>
          </p:cNvPr>
          <p:cNvSpPr>
            <a:spLocks noGrp="1"/>
          </p:cNvSpPr>
          <p:nvPr>
            <p:ph type="title"/>
          </p:nvPr>
        </p:nvSpPr>
        <p:spPr>
          <a:xfrm>
            <a:off x="1799271" y="0"/>
            <a:ext cx="10018713" cy="1752599"/>
          </a:xfrm>
        </p:spPr>
        <p:txBody>
          <a:bodyPr/>
          <a:lstStyle/>
          <a:p>
            <a:r>
              <a:rPr lang="en-IN" dirty="0"/>
              <a:t>Azure Data Lake Storage </a:t>
            </a:r>
          </a:p>
        </p:txBody>
      </p:sp>
      <p:sp>
        <p:nvSpPr>
          <p:cNvPr id="7" name="Slide Number Placeholder 6">
            <a:extLst>
              <a:ext uri="{FF2B5EF4-FFF2-40B4-BE49-F238E27FC236}">
                <a16:creationId xmlns:a16="http://schemas.microsoft.com/office/drawing/2014/main" id="{369BADEA-5929-0320-E06E-31381239D8BB}"/>
              </a:ext>
            </a:extLst>
          </p:cNvPr>
          <p:cNvSpPr>
            <a:spLocks noGrp="1"/>
          </p:cNvSpPr>
          <p:nvPr>
            <p:ph type="sldNum" sz="quarter" idx="12"/>
          </p:nvPr>
        </p:nvSpPr>
        <p:spPr/>
        <p:txBody>
          <a:bodyPr/>
          <a:lstStyle/>
          <a:p>
            <a:fld id="{D36DFB70-0384-4C21-B1F3-62252CE2FC51}" type="slidenum">
              <a:rPr lang="en-IN" smtClean="0"/>
              <a:t>24</a:t>
            </a:fld>
            <a:endParaRPr lang="en-IN"/>
          </a:p>
        </p:txBody>
      </p:sp>
      <p:pic>
        <p:nvPicPr>
          <p:cNvPr id="3" name="Picture 2">
            <a:extLst>
              <a:ext uri="{FF2B5EF4-FFF2-40B4-BE49-F238E27FC236}">
                <a16:creationId xmlns:a16="http://schemas.microsoft.com/office/drawing/2014/main" id="{ADEFD668-C77D-CE79-7E1C-4D040DC0BCF1}"/>
              </a:ext>
            </a:extLst>
          </p:cNvPr>
          <p:cNvPicPr>
            <a:picLocks noChangeAspect="1"/>
          </p:cNvPicPr>
          <p:nvPr/>
        </p:nvPicPr>
        <p:blipFill>
          <a:blip r:embed="rId2"/>
          <a:stretch>
            <a:fillRect/>
          </a:stretch>
        </p:blipFill>
        <p:spPr>
          <a:xfrm>
            <a:off x="1362944" y="1290320"/>
            <a:ext cx="5731510" cy="2546350"/>
          </a:xfrm>
          <a:prstGeom prst="rect">
            <a:avLst/>
          </a:prstGeom>
        </p:spPr>
      </p:pic>
      <p:pic>
        <p:nvPicPr>
          <p:cNvPr id="5" name="Picture 4">
            <a:extLst>
              <a:ext uri="{FF2B5EF4-FFF2-40B4-BE49-F238E27FC236}">
                <a16:creationId xmlns:a16="http://schemas.microsoft.com/office/drawing/2014/main" id="{51389341-4EB1-4E0A-27AA-22B974F1A297}"/>
              </a:ext>
            </a:extLst>
          </p:cNvPr>
          <p:cNvPicPr>
            <a:picLocks noChangeAspect="1"/>
          </p:cNvPicPr>
          <p:nvPr/>
        </p:nvPicPr>
        <p:blipFill>
          <a:blip r:embed="rId3"/>
          <a:stretch>
            <a:fillRect/>
          </a:stretch>
        </p:blipFill>
        <p:spPr>
          <a:xfrm>
            <a:off x="6175575" y="4241382"/>
            <a:ext cx="5731510" cy="2379345"/>
          </a:xfrm>
          <a:prstGeom prst="rect">
            <a:avLst/>
          </a:prstGeom>
        </p:spPr>
      </p:pic>
      <p:sp>
        <p:nvSpPr>
          <p:cNvPr id="8" name="TextBox 7">
            <a:extLst>
              <a:ext uri="{FF2B5EF4-FFF2-40B4-BE49-F238E27FC236}">
                <a16:creationId xmlns:a16="http://schemas.microsoft.com/office/drawing/2014/main" id="{957ED861-E99A-9980-E1FF-75FFBE9882D1}"/>
              </a:ext>
            </a:extLst>
          </p:cNvPr>
          <p:cNvSpPr txBox="1"/>
          <p:nvPr/>
        </p:nvSpPr>
        <p:spPr>
          <a:xfrm>
            <a:off x="1362944" y="4177364"/>
            <a:ext cx="4219709" cy="646331"/>
          </a:xfrm>
          <a:prstGeom prst="rect">
            <a:avLst/>
          </a:prstGeom>
          <a:noFill/>
        </p:spPr>
        <p:txBody>
          <a:bodyPr wrap="square" rtlCol="0">
            <a:spAutoFit/>
          </a:bodyPr>
          <a:lstStyle/>
          <a:p>
            <a:r>
              <a:rPr lang="en-US" dirty="0"/>
              <a:t>The output file is present in Container in JSON format</a:t>
            </a:r>
          </a:p>
        </p:txBody>
      </p:sp>
    </p:spTree>
    <p:extLst>
      <p:ext uri="{BB962C8B-B14F-4D97-AF65-F5344CB8AC3E}">
        <p14:creationId xmlns:p14="http://schemas.microsoft.com/office/powerpoint/2010/main" val="1322561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4EA9-FEFA-92A6-7378-D3923864AFF3}"/>
              </a:ext>
            </a:extLst>
          </p:cNvPr>
          <p:cNvSpPr>
            <a:spLocks noGrp="1"/>
          </p:cNvSpPr>
          <p:nvPr>
            <p:ph type="title"/>
          </p:nvPr>
        </p:nvSpPr>
        <p:spPr>
          <a:xfrm>
            <a:off x="1667191" y="0"/>
            <a:ext cx="10018713" cy="927101"/>
          </a:xfrm>
        </p:spPr>
        <p:txBody>
          <a:bodyPr/>
          <a:lstStyle/>
          <a:p>
            <a:r>
              <a:rPr lang="en-IN" dirty="0"/>
              <a:t>Azure Data Factory</a:t>
            </a:r>
          </a:p>
        </p:txBody>
      </p:sp>
      <p:sp>
        <p:nvSpPr>
          <p:cNvPr id="7" name="Slide Number Placeholder 6">
            <a:extLst>
              <a:ext uri="{FF2B5EF4-FFF2-40B4-BE49-F238E27FC236}">
                <a16:creationId xmlns:a16="http://schemas.microsoft.com/office/drawing/2014/main" id="{B3245EED-44A2-457F-EAEA-1269C133CDCF}"/>
              </a:ext>
            </a:extLst>
          </p:cNvPr>
          <p:cNvSpPr>
            <a:spLocks noGrp="1"/>
          </p:cNvSpPr>
          <p:nvPr>
            <p:ph type="sldNum" sz="quarter" idx="12"/>
          </p:nvPr>
        </p:nvSpPr>
        <p:spPr/>
        <p:txBody>
          <a:bodyPr/>
          <a:lstStyle/>
          <a:p>
            <a:fld id="{D36DFB70-0384-4C21-B1F3-62252CE2FC51}" type="slidenum">
              <a:rPr lang="en-IN" smtClean="0"/>
              <a:t>25</a:t>
            </a:fld>
            <a:endParaRPr lang="en-IN"/>
          </a:p>
        </p:txBody>
      </p:sp>
      <p:pic>
        <p:nvPicPr>
          <p:cNvPr id="3" name="Picture 2">
            <a:extLst>
              <a:ext uri="{FF2B5EF4-FFF2-40B4-BE49-F238E27FC236}">
                <a16:creationId xmlns:a16="http://schemas.microsoft.com/office/drawing/2014/main" id="{3EC402BB-7A7D-B042-A535-E4AA75B75A72}"/>
              </a:ext>
            </a:extLst>
          </p:cNvPr>
          <p:cNvPicPr>
            <a:picLocks noChangeAspect="1"/>
          </p:cNvPicPr>
          <p:nvPr/>
        </p:nvPicPr>
        <p:blipFill>
          <a:blip r:embed="rId2"/>
          <a:stretch>
            <a:fillRect/>
          </a:stretch>
        </p:blipFill>
        <p:spPr>
          <a:xfrm>
            <a:off x="1488072" y="744104"/>
            <a:ext cx="5731510" cy="2543175"/>
          </a:xfrm>
          <a:prstGeom prst="rect">
            <a:avLst/>
          </a:prstGeom>
        </p:spPr>
      </p:pic>
      <p:pic>
        <p:nvPicPr>
          <p:cNvPr id="5" name="Picture 4">
            <a:extLst>
              <a:ext uri="{FF2B5EF4-FFF2-40B4-BE49-F238E27FC236}">
                <a16:creationId xmlns:a16="http://schemas.microsoft.com/office/drawing/2014/main" id="{B914FEF7-F53F-5803-2156-63580E3A9634}"/>
              </a:ext>
            </a:extLst>
          </p:cNvPr>
          <p:cNvPicPr>
            <a:picLocks noChangeAspect="1"/>
          </p:cNvPicPr>
          <p:nvPr/>
        </p:nvPicPr>
        <p:blipFill>
          <a:blip r:embed="rId3"/>
          <a:stretch>
            <a:fillRect/>
          </a:stretch>
        </p:blipFill>
        <p:spPr>
          <a:xfrm>
            <a:off x="5771513" y="3708217"/>
            <a:ext cx="5731510" cy="2555240"/>
          </a:xfrm>
          <a:prstGeom prst="rect">
            <a:avLst/>
          </a:prstGeom>
        </p:spPr>
      </p:pic>
      <p:sp>
        <p:nvSpPr>
          <p:cNvPr id="8" name="TextBox 7">
            <a:extLst>
              <a:ext uri="{FF2B5EF4-FFF2-40B4-BE49-F238E27FC236}">
                <a16:creationId xmlns:a16="http://schemas.microsoft.com/office/drawing/2014/main" id="{2107498E-52E3-10D6-E9C2-D2EFFFB68CDA}"/>
              </a:ext>
            </a:extLst>
          </p:cNvPr>
          <p:cNvSpPr txBox="1"/>
          <p:nvPr/>
        </p:nvSpPr>
        <p:spPr>
          <a:xfrm>
            <a:off x="2579571" y="3385052"/>
            <a:ext cx="2772076" cy="646331"/>
          </a:xfrm>
          <a:prstGeom prst="rect">
            <a:avLst/>
          </a:prstGeom>
          <a:noFill/>
        </p:spPr>
        <p:txBody>
          <a:bodyPr wrap="square" rtlCol="0">
            <a:spAutoFit/>
          </a:bodyPr>
          <a:lstStyle/>
          <a:p>
            <a:r>
              <a:rPr lang="en-US" dirty="0"/>
              <a:t>Creating A Data Factory</a:t>
            </a:r>
          </a:p>
          <a:p>
            <a:endParaRPr lang="en-IN" dirty="0"/>
          </a:p>
        </p:txBody>
      </p:sp>
      <p:sp>
        <p:nvSpPr>
          <p:cNvPr id="10" name="TextBox 9">
            <a:extLst>
              <a:ext uri="{FF2B5EF4-FFF2-40B4-BE49-F238E27FC236}">
                <a16:creationId xmlns:a16="http://schemas.microsoft.com/office/drawing/2014/main" id="{F7C9E0E5-3D8B-70C5-D6A2-54B573860E64}"/>
              </a:ext>
            </a:extLst>
          </p:cNvPr>
          <p:cNvSpPr txBox="1"/>
          <p:nvPr/>
        </p:nvSpPr>
        <p:spPr>
          <a:xfrm>
            <a:off x="5771513" y="6263457"/>
            <a:ext cx="4456495" cy="923330"/>
          </a:xfrm>
          <a:prstGeom prst="rect">
            <a:avLst/>
          </a:prstGeom>
          <a:noFill/>
        </p:spPr>
        <p:txBody>
          <a:bodyPr wrap="square" rtlCol="0">
            <a:spAutoFit/>
          </a:bodyPr>
          <a:lstStyle/>
          <a:p>
            <a:r>
              <a:rPr lang="en-US" dirty="0"/>
              <a:t>Selecting the Source Data Storage</a:t>
            </a:r>
          </a:p>
          <a:p>
            <a:endParaRPr lang="en-US" dirty="0"/>
          </a:p>
          <a:p>
            <a:endParaRPr lang="en-IN" dirty="0"/>
          </a:p>
        </p:txBody>
      </p:sp>
    </p:spTree>
    <p:extLst>
      <p:ext uri="{BB962C8B-B14F-4D97-AF65-F5344CB8AC3E}">
        <p14:creationId xmlns:p14="http://schemas.microsoft.com/office/powerpoint/2010/main" val="3934329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E43EF6-7E99-BBDE-BCDC-7579BD36EC37}"/>
              </a:ext>
            </a:extLst>
          </p:cNvPr>
          <p:cNvSpPr>
            <a:spLocks noGrp="1"/>
          </p:cNvSpPr>
          <p:nvPr>
            <p:ph type="sldNum" sz="quarter" idx="12"/>
          </p:nvPr>
        </p:nvSpPr>
        <p:spPr/>
        <p:txBody>
          <a:bodyPr/>
          <a:lstStyle/>
          <a:p>
            <a:fld id="{D36DFB70-0384-4C21-B1F3-62252CE2FC51}" type="slidenum">
              <a:rPr lang="en-IN" smtClean="0"/>
              <a:t>26</a:t>
            </a:fld>
            <a:endParaRPr lang="en-IN"/>
          </a:p>
        </p:txBody>
      </p:sp>
      <p:pic>
        <p:nvPicPr>
          <p:cNvPr id="3" name="Picture 2">
            <a:extLst>
              <a:ext uri="{FF2B5EF4-FFF2-40B4-BE49-F238E27FC236}">
                <a16:creationId xmlns:a16="http://schemas.microsoft.com/office/drawing/2014/main" id="{48E1ADD2-11FE-8FB6-6806-31479148CF6A}"/>
              </a:ext>
            </a:extLst>
          </p:cNvPr>
          <p:cNvPicPr>
            <a:picLocks noChangeAspect="1"/>
          </p:cNvPicPr>
          <p:nvPr/>
        </p:nvPicPr>
        <p:blipFill>
          <a:blip r:embed="rId2"/>
          <a:stretch>
            <a:fillRect/>
          </a:stretch>
        </p:blipFill>
        <p:spPr>
          <a:xfrm>
            <a:off x="1565074" y="0"/>
            <a:ext cx="5731510" cy="2567305"/>
          </a:xfrm>
          <a:prstGeom prst="rect">
            <a:avLst/>
          </a:prstGeom>
        </p:spPr>
      </p:pic>
      <p:sp>
        <p:nvSpPr>
          <p:cNvPr id="4" name="TextBox 3">
            <a:extLst>
              <a:ext uri="{FF2B5EF4-FFF2-40B4-BE49-F238E27FC236}">
                <a16:creationId xmlns:a16="http://schemas.microsoft.com/office/drawing/2014/main" id="{B28DC7B8-57E7-EA6C-A8D4-4D989625473D}"/>
              </a:ext>
            </a:extLst>
          </p:cNvPr>
          <p:cNvSpPr txBox="1"/>
          <p:nvPr/>
        </p:nvSpPr>
        <p:spPr>
          <a:xfrm>
            <a:off x="1565074" y="2567305"/>
            <a:ext cx="4427622" cy="369332"/>
          </a:xfrm>
          <a:prstGeom prst="rect">
            <a:avLst/>
          </a:prstGeom>
          <a:noFill/>
        </p:spPr>
        <p:txBody>
          <a:bodyPr wrap="square" rtlCol="0">
            <a:spAutoFit/>
          </a:bodyPr>
          <a:lstStyle/>
          <a:p>
            <a:r>
              <a:rPr lang="en-US" dirty="0"/>
              <a:t>Selecting Destination Storage account</a:t>
            </a:r>
            <a:endParaRPr lang="en-IN" dirty="0"/>
          </a:p>
        </p:txBody>
      </p:sp>
      <p:pic>
        <p:nvPicPr>
          <p:cNvPr id="5" name="Picture 4">
            <a:extLst>
              <a:ext uri="{FF2B5EF4-FFF2-40B4-BE49-F238E27FC236}">
                <a16:creationId xmlns:a16="http://schemas.microsoft.com/office/drawing/2014/main" id="{95592434-9E15-5FCF-CE37-969EE70EF5A2}"/>
              </a:ext>
            </a:extLst>
          </p:cNvPr>
          <p:cNvPicPr>
            <a:picLocks noChangeAspect="1"/>
          </p:cNvPicPr>
          <p:nvPr/>
        </p:nvPicPr>
        <p:blipFill>
          <a:blip r:embed="rId3"/>
          <a:stretch>
            <a:fillRect/>
          </a:stretch>
        </p:blipFill>
        <p:spPr>
          <a:xfrm>
            <a:off x="5220346" y="3135479"/>
            <a:ext cx="5731510" cy="2569845"/>
          </a:xfrm>
          <a:prstGeom prst="rect">
            <a:avLst/>
          </a:prstGeom>
        </p:spPr>
      </p:pic>
      <p:sp>
        <p:nvSpPr>
          <p:cNvPr id="6" name="TextBox 5">
            <a:extLst>
              <a:ext uri="{FF2B5EF4-FFF2-40B4-BE49-F238E27FC236}">
                <a16:creationId xmlns:a16="http://schemas.microsoft.com/office/drawing/2014/main" id="{969BB725-ED3D-AAB4-6956-290DEFCCD273}"/>
              </a:ext>
            </a:extLst>
          </p:cNvPr>
          <p:cNvSpPr txBox="1"/>
          <p:nvPr/>
        </p:nvSpPr>
        <p:spPr>
          <a:xfrm>
            <a:off x="5220346" y="5719500"/>
            <a:ext cx="4427622" cy="369332"/>
          </a:xfrm>
          <a:prstGeom prst="rect">
            <a:avLst/>
          </a:prstGeom>
          <a:noFill/>
        </p:spPr>
        <p:txBody>
          <a:bodyPr wrap="square" rtlCol="0">
            <a:spAutoFit/>
          </a:bodyPr>
          <a:lstStyle/>
          <a:p>
            <a:r>
              <a:rPr lang="en-US" dirty="0"/>
              <a:t>Creating Pipeline</a:t>
            </a:r>
            <a:endParaRPr lang="en-IN" dirty="0"/>
          </a:p>
        </p:txBody>
      </p:sp>
    </p:spTree>
    <p:extLst>
      <p:ext uri="{BB962C8B-B14F-4D97-AF65-F5344CB8AC3E}">
        <p14:creationId xmlns:p14="http://schemas.microsoft.com/office/powerpoint/2010/main" val="3788277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59E4B7-7A1C-6FD5-A301-0CB96EEF0B22}"/>
              </a:ext>
            </a:extLst>
          </p:cNvPr>
          <p:cNvSpPr>
            <a:spLocks noGrp="1"/>
          </p:cNvSpPr>
          <p:nvPr>
            <p:ph type="sldNum" sz="quarter" idx="12"/>
          </p:nvPr>
        </p:nvSpPr>
        <p:spPr/>
        <p:txBody>
          <a:bodyPr/>
          <a:lstStyle/>
          <a:p>
            <a:fld id="{D36DFB70-0384-4C21-B1F3-62252CE2FC51}" type="slidenum">
              <a:rPr lang="en-IN" smtClean="0"/>
              <a:t>27</a:t>
            </a:fld>
            <a:endParaRPr lang="en-IN"/>
          </a:p>
        </p:txBody>
      </p:sp>
      <p:pic>
        <p:nvPicPr>
          <p:cNvPr id="3" name="Picture 2">
            <a:extLst>
              <a:ext uri="{FF2B5EF4-FFF2-40B4-BE49-F238E27FC236}">
                <a16:creationId xmlns:a16="http://schemas.microsoft.com/office/drawing/2014/main" id="{7E62C5E7-2348-0B8F-85E2-9EE5E27AD61F}"/>
              </a:ext>
            </a:extLst>
          </p:cNvPr>
          <p:cNvPicPr>
            <a:picLocks noChangeAspect="1"/>
          </p:cNvPicPr>
          <p:nvPr/>
        </p:nvPicPr>
        <p:blipFill>
          <a:blip r:embed="rId2"/>
          <a:stretch>
            <a:fillRect/>
          </a:stretch>
        </p:blipFill>
        <p:spPr>
          <a:xfrm>
            <a:off x="1536199" y="138547"/>
            <a:ext cx="5731510" cy="2519045"/>
          </a:xfrm>
          <a:prstGeom prst="rect">
            <a:avLst/>
          </a:prstGeom>
        </p:spPr>
      </p:pic>
      <p:sp>
        <p:nvSpPr>
          <p:cNvPr id="4" name="TextBox 3">
            <a:extLst>
              <a:ext uri="{FF2B5EF4-FFF2-40B4-BE49-F238E27FC236}">
                <a16:creationId xmlns:a16="http://schemas.microsoft.com/office/drawing/2014/main" id="{1DA93201-B096-7D8F-7A55-8DB5A30F8883}"/>
              </a:ext>
            </a:extLst>
          </p:cNvPr>
          <p:cNvSpPr txBox="1"/>
          <p:nvPr/>
        </p:nvSpPr>
        <p:spPr>
          <a:xfrm>
            <a:off x="1876926" y="2849078"/>
            <a:ext cx="5130266" cy="369332"/>
          </a:xfrm>
          <a:prstGeom prst="rect">
            <a:avLst/>
          </a:prstGeom>
          <a:noFill/>
        </p:spPr>
        <p:txBody>
          <a:bodyPr wrap="square" rtlCol="0">
            <a:spAutoFit/>
          </a:bodyPr>
          <a:lstStyle/>
          <a:p>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creating a pipeline to initiate the copy activity</a:t>
            </a:r>
            <a:endParaRPr lang="en-IN" dirty="0"/>
          </a:p>
        </p:txBody>
      </p:sp>
      <p:pic>
        <p:nvPicPr>
          <p:cNvPr id="5" name="Picture 4">
            <a:extLst>
              <a:ext uri="{FF2B5EF4-FFF2-40B4-BE49-F238E27FC236}">
                <a16:creationId xmlns:a16="http://schemas.microsoft.com/office/drawing/2014/main" id="{FB676372-E297-4F2E-512F-05CCB30A4E8C}"/>
              </a:ext>
            </a:extLst>
          </p:cNvPr>
          <p:cNvPicPr>
            <a:picLocks noChangeAspect="1"/>
          </p:cNvPicPr>
          <p:nvPr/>
        </p:nvPicPr>
        <p:blipFill>
          <a:blip r:embed="rId3"/>
          <a:stretch>
            <a:fillRect/>
          </a:stretch>
        </p:blipFill>
        <p:spPr>
          <a:xfrm>
            <a:off x="4593389" y="3364229"/>
            <a:ext cx="6909634" cy="2454275"/>
          </a:xfrm>
          <a:prstGeom prst="rect">
            <a:avLst/>
          </a:prstGeom>
        </p:spPr>
      </p:pic>
      <p:sp>
        <p:nvSpPr>
          <p:cNvPr id="6" name="TextBox 5">
            <a:extLst>
              <a:ext uri="{FF2B5EF4-FFF2-40B4-BE49-F238E27FC236}">
                <a16:creationId xmlns:a16="http://schemas.microsoft.com/office/drawing/2014/main" id="{3F79C557-4DA2-FBF0-90EA-360A54B9F979}"/>
              </a:ext>
            </a:extLst>
          </p:cNvPr>
          <p:cNvSpPr txBox="1"/>
          <p:nvPr/>
        </p:nvSpPr>
        <p:spPr>
          <a:xfrm>
            <a:off x="4593389" y="5818504"/>
            <a:ext cx="5130266" cy="646331"/>
          </a:xfrm>
          <a:prstGeom prst="rect">
            <a:avLst/>
          </a:prstGeom>
          <a:noFill/>
        </p:spPr>
        <p:txBody>
          <a:bodyPr wrap="square" rtlCol="0">
            <a:spAutoFit/>
          </a:bodyPr>
          <a:lstStyle/>
          <a:p>
            <a:r>
              <a:rPr lang="en-IN" sz="1800" kern="100" dirty="0">
                <a:effectLst/>
                <a:latin typeface="Franklin Gothic Book" panose="020B0503020102020204" pitchFamily="34" charset="0"/>
                <a:ea typeface="Calibri" panose="020F0502020204030204" pitchFamily="34" charset="0"/>
                <a:cs typeface="Times New Roman" panose="02020603050405020304" pitchFamily="18" charset="0"/>
              </a:rPr>
              <a:t>Data is been updated in Sink dataset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093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72E8-E501-98FC-7465-C86FAB01A7F3}"/>
              </a:ext>
            </a:extLst>
          </p:cNvPr>
          <p:cNvSpPr>
            <a:spLocks noGrp="1"/>
          </p:cNvSpPr>
          <p:nvPr>
            <p:ph type="title"/>
          </p:nvPr>
        </p:nvSpPr>
        <p:spPr>
          <a:xfrm>
            <a:off x="1484311" y="685801"/>
            <a:ext cx="10018713" cy="911993"/>
          </a:xfrm>
        </p:spPr>
        <p:txBody>
          <a:bodyPr/>
          <a:lstStyle/>
          <a:p>
            <a:r>
              <a:rPr lang="en-US" dirty="0"/>
              <a:t>Generating SAS and Connection String</a:t>
            </a:r>
            <a:endParaRPr lang="en-IN" dirty="0"/>
          </a:p>
        </p:txBody>
      </p:sp>
      <p:sp>
        <p:nvSpPr>
          <p:cNvPr id="3" name="Slide Number Placeholder 2">
            <a:extLst>
              <a:ext uri="{FF2B5EF4-FFF2-40B4-BE49-F238E27FC236}">
                <a16:creationId xmlns:a16="http://schemas.microsoft.com/office/drawing/2014/main" id="{9CA4F099-E562-EE3D-6254-963E0190F436}"/>
              </a:ext>
            </a:extLst>
          </p:cNvPr>
          <p:cNvSpPr>
            <a:spLocks noGrp="1"/>
          </p:cNvSpPr>
          <p:nvPr>
            <p:ph type="sldNum" sz="quarter" idx="12"/>
          </p:nvPr>
        </p:nvSpPr>
        <p:spPr/>
        <p:txBody>
          <a:bodyPr/>
          <a:lstStyle/>
          <a:p>
            <a:fld id="{D36DFB70-0384-4C21-B1F3-62252CE2FC51}" type="slidenum">
              <a:rPr lang="en-IN" smtClean="0"/>
              <a:t>28</a:t>
            </a:fld>
            <a:endParaRPr lang="en-IN"/>
          </a:p>
        </p:txBody>
      </p:sp>
      <p:pic>
        <p:nvPicPr>
          <p:cNvPr id="4" name="Picture 3">
            <a:extLst>
              <a:ext uri="{FF2B5EF4-FFF2-40B4-BE49-F238E27FC236}">
                <a16:creationId xmlns:a16="http://schemas.microsoft.com/office/drawing/2014/main" id="{20D4D5A0-EAFA-854C-32DD-0171D412EACE}"/>
              </a:ext>
            </a:extLst>
          </p:cNvPr>
          <p:cNvPicPr>
            <a:picLocks noChangeAspect="1"/>
          </p:cNvPicPr>
          <p:nvPr/>
        </p:nvPicPr>
        <p:blipFill>
          <a:blip r:embed="rId2"/>
          <a:stretch>
            <a:fillRect/>
          </a:stretch>
        </p:blipFill>
        <p:spPr>
          <a:xfrm>
            <a:off x="1484310" y="1597793"/>
            <a:ext cx="9179603" cy="4167739"/>
          </a:xfrm>
          <a:prstGeom prst="rect">
            <a:avLst/>
          </a:prstGeom>
        </p:spPr>
      </p:pic>
    </p:spTree>
    <p:extLst>
      <p:ext uri="{BB962C8B-B14F-4D97-AF65-F5344CB8AC3E}">
        <p14:creationId xmlns:p14="http://schemas.microsoft.com/office/powerpoint/2010/main" val="2934119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C4E2A8-F3E6-9269-D4DE-57E97220F688}"/>
              </a:ext>
            </a:extLst>
          </p:cNvPr>
          <p:cNvSpPr>
            <a:spLocks noGrp="1"/>
          </p:cNvSpPr>
          <p:nvPr>
            <p:ph type="sldNum" sz="quarter" idx="12"/>
          </p:nvPr>
        </p:nvSpPr>
        <p:spPr/>
        <p:txBody>
          <a:bodyPr/>
          <a:lstStyle/>
          <a:p>
            <a:fld id="{D36DFB70-0384-4C21-B1F3-62252CE2FC51}" type="slidenum">
              <a:rPr lang="en-IN" smtClean="0"/>
              <a:t>29</a:t>
            </a:fld>
            <a:endParaRPr lang="en-IN"/>
          </a:p>
        </p:txBody>
      </p:sp>
      <p:pic>
        <p:nvPicPr>
          <p:cNvPr id="3" name="Picture 2">
            <a:extLst>
              <a:ext uri="{FF2B5EF4-FFF2-40B4-BE49-F238E27FC236}">
                <a16:creationId xmlns:a16="http://schemas.microsoft.com/office/drawing/2014/main" id="{CF96D2AA-EA19-D1FC-DE36-9CE0D5D1EADB}"/>
              </a:ext>
            </a:extLst>
          </p:cNvPr>
          <p:cNvPicPr>
            <a:picLocks noChangeAspect="1"/>
          </p:cNvPicPr>
          <p:nvPr/>
        </p:nvPicPr>
        <p:blipFill>
          <a:blip r:embed="rId2"/>
          <a:stretch>
            <a:fillRect/>
          </a:stretch>
        </p:blipFill>
        <p:spPr>
          <a:xfrm>
            <a:off x="1555450" y="0"/>
            <a:ext cx="5731510" cy="3023870"/>
          </a:xfrm>
          <a:prstGeom prst="rect">
            <a:avLst/>
          </a:prstGeom>
        </p:spPr>
      </p:pic>
      <p:pic>
        <p:nvPicPr>
          <p:cNvPr id="4" name="Picture 3">
            <a:extLst>
              <a:ext uri="{FF2B5EF4-FFF2-40B4-BE49-F238E27FC236}">
                <a16:creationId xmlns:a16="http://schemas.microsoft.com/office/drawing/2014/main" id="{83A3FF87-540E-6A44-03AD-34723BB1BBD5}"/>
              </a:ext>
            </a:extLst>
          </p:cNvPr>
          <p:cNvPicPr>
            <a:picLocks noChangeAspect="1"/>
          </p:cNvPicPr>
          <p:nvPr/>
        </p:nvPicPr>
        <p:blipFill>
          <a:blip r:embed="rId3"/>
          <a:stretch>
            <a:fillRect/>
          </a:stretch>
        </p:blipFill>
        <p:spPr>
          <a:xfrm>
            <a:off x="5347803" y="3496660"/>
            <a:ext cx="5731510" cy="3041015"/>
          </a:xfrm>
          <a:prstGeom prst="rect">
            <a:avLst/>
          </a:prstGeom>
        </p:spPr>
      </p:pic>
      <p:sp>
        <p:nvSpPr>
          <p:cNvPr id="5" name="TextBox 4">
            <a:extLst>
              <a:ext uri="{FF2B5EF4-FFF2-40B4-BE49-F238E27FC236}">
                <a16:creationId xmlns:a16="http://schemas.microsoft.com/office/drawing/2014/main" id="{09605DFA-8C60-F6C9-4EEB-B84B51A7ECF8}"/>
              </a:ext>
            </a:extLst>
          </p:cNvPr>
          <p:cNvSpPr txBox="1"/>
          <p:nvPr/>
        </p:nvSpPr>
        <p:spPr>
          <a:xfrm>
            <a:off x="1555450" y="3105834"/>
            <a:ext cx="4540550" cy="369332"/>
          </a:xfrm>
          <a:prstGeom prst="rect">
            <a:avLst/>
          </a:prstGeom>
          <a:noFill/>
        </p:spPr>
        <p:txBody>
          <a:bodyPr wrap="square" rtlCol="0">
            <a:spAutoFit/>
          </a:bodyPr>
          <a:lstStyle/>
          <a:p>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Establishing the connection with explorer</a:t>
            </a:r>
            <a:endParaRPr lang="en-IN" dirty="0"/>
          </a:p>
        </p:txBody>
      </p:sp>
      <p:sp>
        <p:nvSpPr>
          <p:cNvPr id="6" name="TextBox 5">
            <a:extLst>
              <a:ext uri="{FF2B5EF4-FFF2-40B4-BE49-F238E27FC236}">
                <a16:creationId xmlns:a16="http://schemas.microsoft.com/office/drawing/2014/main" id="{BC1CF459-0C89-9904-1B0E-44B45AC39C06}"/>
              </a:ext>
            </a:extLst>
          </p:cNvPr>
          <p:cNvSpPr txBox="1"/>
          <p:nvPr/>
        </p:nvSpPr>
        <p:spPr>
          <a:xfrm>
            <a:off x="5347803" y="6510325"/>
            <a:ext cx="4540550" cy="369332"/>
          </a:xfrm>
          <a:prstGeom prst="rect">
            <a:avLst/>
          </a:prstGeom>
          <a:noFill/>
        </p:spPr>
        <p:txBody>
          <a:bodyPr wrap="square" rtlCol="0">
            <a:spAutoFit/>
          </a:bodyPr>
          <a:lstStyle/>
          <a:p>
            <a:r>
              <a:rPr lang="en-IN" sz="1800" dirty="0">
                <a:effectLst/>
                <a:latin typeface="Franklin Gothic Book" panose="020B0503020102020204" pitchFamily="34" charset="0"/>
                <a:ea typeface="Calibri" panose="020F0502020204030204" pitchFamily="34" charset="0"/>
                <a:cs typeface="Times New Roman" panose="02020603050405020304" pitchFamily="18" charset="0"/>
              </a:rPr>
              <a:t>Connection was established successfully</a:t>
            </a:r>
            <a:endParaRPr lang="en-IN" dirty="0"/>
          </a:p>
        </p:txBody>
      </p:sp>
    </p:spTree>
    <p:extLst>
      <p:ext uri="{BB962C8B-B14F-4D97-AF65-F5344CB8AC3E}">
        <p14:creationId xmlns:p14="http://schemas.microsoft.com/office/powerpoint/2010/main" val="286142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21A37-89CB-F766-570D-2CF503D702C5}"/>
              </a:ext>
            </a:extLst>
          </p:cNvPr>
          <p:cNvSpPr>
            <a:spLocks noGrp="1"/>
          </p:cNvSpPr>
          <p:nvPr>
            <p:ph type="title"/>
          </p:nvPr>
        </p:nvSpPr>
        <p:spPr/>
        <p:txBody>
          <a:bodyPr/>
          <a:lstStyle/>
          <a:p>
            <a:r>
              <a:rPr lang="en-IN" dirty="0"/>
              <a:t>Project Statement</a:t>
            </a:r>
          </a:p>
        </p:txBody>
      </p:sp>
      <p:sp>
        <p:nvSpPr>
          <p:cNvPr id="3" name="Content Placeholder 2">
            <a:extLst>
              <a:ext uri="{FF2B5EF4-FFF2-40B4-BE49-F238E27FC236}">
                <a16:creationId xmlns:a16="http://schemas.microsoft.com/office/drawing/2014/main" id="{3A46C2FE-23FE-5C73-A9CB-DFE237FB7BEC}"/>
              </a:ext>
            </a:extLst>
          </p:cNvPr>
          <p:cNvSpPr>
            <a:spLocks noGrp="1"/>
          </p:cNvSpPr>
          <p:nvPr>
            <p:ph idx="1"/>
          </p:nvPr>
        </p:nvSpPr>
        <p:spPr>
          <a:xfrm>
            <a:off x="1484310" y="1996439"/>
            <a:ext cx="10018713" cy="3124201"/>
          </a:xfrm>
        </p:spPr>
        <p:txBody>
          <a:bodyPr/>
          <a:lstStyle/>
          <a:p>
            <a:pPr marL="0" indent="0" algn="just">
              <a:buNone/>
            </a:pPr>
            <a:r>
              <a:rPr lang="en-IN" sz="2400" dirty="0">
                <a:effectLst/>
                <a:latin typeface="Times New Roman" panose="02020603050405020304" pitchFamily="18" charset="0"/>
                <a:ea typeface="Calibri" panose="020F0502020204030204" pitchFamily="34" charset="0"/>
              </a:rPr>
              <a:t>Set up an end-to-end pipeline with Azure Data Factory for ingesting streaming data and Azure Databricks for real-time processing and analysis of the streaming data.</a:t>
            </a:r>
            <a:endParaRPr lang="en-IN" dirty="0"/>
          </a:p>
        </p:txBody>
      </p:sp>
      <p:sp>
        <p:nvSpPr>
          <p:cNvPr id="4" name="Slide Number Placeholder 3">
            <a:extLst>
              <a:ext uri="{FF2B5EF4-FFF2-40B4-BE49-F238E27FC236}">
                <a16:creationId xmlns:a16="http://schemas.microsoft.com/office/drawing/2014/main" id="{AD3B54F3-546F-F503-CCD5-363E6EA23E92}"/>
              </a:ext>
            </a:extLst>
          </p:cNvPr>
          <p:cNvSpPr>
            <a:spLocks noGrp="1"/>
          </p:cNvSpPr>
          <p:nvPr>
            <p:ph type="sldNum" sz="quarter" idx="12"/>
          </p:nvPr>
        </p:nvSpPr>
        <p:spPr/>
        <p:txBody>
          <a:bodyPr/>
          <a:lstStyle/>
          <a:p>
            <a:fld id="{D36DFB70-0384-4C21-B1F3-62252CE2FC51}" type="slidenum">
              <a:rPr lang="en-IN" smtClean="0"/>
              <a:t>3</a:t>
            </a:fld>
            <a:endParaRPr lang="en-IN"/>
          </a:p>
        </p:txBody>
      </p:sp>
    </p:spTree>
    <p:extLst>
      <p:ext uri="{BB962C8B-B14F-4D97-AF65-F5344CB8AC3E}">
        <p14:creationId xmlns:p14="http://schemas.microsoft.com/office/powerpoint/2010/main" val="2754744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2771-A7C7-8337-5276-02342F7B9573}"/>
              </a:ext>
            </a:extLst>
          </p:cNvPr>
          <p:cNvSpPr>
            <a:spLocks noGrp="1"/>
          </p:cNvSpPr>
          <p:nvPr>
            <p:ph type="title"/>
          </p:nvPr>
        </p:nvSpPr>
        <p:spPr>
          <a:xfrm>
            <a:off x="1850071" y="-394651"/>
            <a:ext cx="10018713" cy="1752599"/>
          </a:xfrm>
        </p:spPr>
        <p:txBody>
          <a:bodyPr/>
          <a:lstStyle/>
          <a:p>
            <a:r>
              <a:rPr lang="en-IN" dirty="0"/>
              <a:t>Azure Databricks</a:t>
            </a:r>
          </a:p>
        </p:txBody>
      </p:sp>
      <p:pic>
        <p:nvPicPr>
          <p:cNvPr id="3" name="Picture 2">
            <a:extLst>
              <a:ext uri="{FF2B5EF4-FFF2-40B4-BE49-F238E27FC236}">
                <a16:creationId xmlns:a16="http://schemas.microsoft.com/office/drawing/2014/main" id="{CFA884F5-2119-3B9A-34DA-40D69F8FCF14}"/>
              </a:ext>
            </a:extLst>
          </p:cNvPr>
          <p:cNvPicPr>
            <a:picLocks noChangeAspect="1"/>
          </p:cNvPicPr>
          <p:nvPr/>
        </p:nvPicPr>
        <p:blipFill>
          <a:blip r:embed="rId2"/>
          <a:stretch>
            <a:fillRect/>
          </a:stretch>
        </p:blipFill>
        <p:spPr>
          <a:xfrm>
            <a:off x="1555449" y="800501"/>
            <a:ext cx="5731510" cy="2407920"/>
          </a:xfrm>
          <a:prstGeom prst="rect">
            <a:avLst/>
          </a:prstGeom>
        </p:spPr>
      </p:pic>
      <p:sp>
        <p:nvSpPr>
          <p:cNvPr id="5" name="TextBox 4">
            <a:extLst>
              <a:ext uri="{FF2B5EF4-FFF2-40B4-BE49-F238E27FC236}">
                <a16:creationId xmlns:a16="http://schemas.microsoft.com/office/drawing/2014/main" id="{3FECEFE5-7984-9E2F-EE18-B588493ED649}"/>
              </a:ext>
            </a:extLst>
          </p:cNvPr>
          <p:cNvSpPr txBox="1"/>
          <p:nvPr/>
        </p:nvSpPr>
        <p:spPr>
          <a:xfrm>
            <a:off x="1555449" y="3222217"/>
            <a:ext cx="3580597" cy="369332"/>
          </a:xfrm>
          <a:prstGeom prst="rect">
            <a:avLst/>
          </a:prstGeom>
          <a:noFill/>
        </p:spPr>
        <p:txBody>
          <a:bodyPr wrap="square" rtlCol="0">
            <a:spAutoFit/>
          </a:bodyPr>
          <a:lstStyle/>
          <a:p>
            <a:r>
              <a:rPr lang="en-US" dirty="0"/>
              <a:t>Creating Clusters</a:t>
            </a:r>
            <a:endParaRPr lang="en-IN" dirty="0"/>
          </a:p>
        </p:txBody>
      </p:sp>
      <p:pic>
        <p:nvPicPr>
          <p:cNvPr id="7" name="Picture 6">
            <a:extLst>
              <a:ext uri="{FF2B5EF4-FFF2-40B4-BE49-F238E27FC236}">
                <a16:creationId xmlns:a16="http://schemas.microsoft.com/office/drawing/2014/main" id="{BF49BB71-6107-F13C-DC91-3395516237ED}"/>
              </a:ext>
            </a:extLst>
          </p:cNvPr>
          <p:cNvPicPr>
            <a:picLocks noChangeAspect="1"/>
          </p:cNvPicPr>
          <p:nvPr/>
        </p:nvPicPr>
        <p:blipFill>
          <a:blip r:embed="rId3"/>
          <a:stretch>
            <a:fillRect/>
          </a:stretch>
        </p:blipFill>
        <p:spPr>
          <a:xfrm>
            <a:off x="5338177" y="3591549"/>
            <a:ext cx="5731510" cy="2360930"/>
          </a:xfrm>
          <a:prstGeom prst="rect">
            <a:avLst/>
          </a:prstGeom>
        </p:spPr>
      </p:pic>
      <p:sp>
        <p:nvSpPr>
          <p:cNvPr id="8" name="TextBox 7">
            <a:extLst>
              <a:ext uri="{FF2B5EF4-FFF2-40B4-BE49-F238E27FC236}">
                <a16:creationId xmlns:a16="http://schemas.microsoft.com/office/drawing/2014/main" id="{55AF20A0-46D6-5C3A-9233-5CA8FE0F6C4E}"/>
              </a:ext>
            </a:extLst>
          </p:cNvPr>
          <p:cNvSpPr txBox="1"/>
          <p:nvPr/>
        </p:nvSpPr>
        <p:spPr>
          <a:xfrm>
            <a:off x="5272821" y="5928431"/>
            <a:ext cx="5449722" cy="670248"/>
          </a:xfrm>
          <a:prstGeom prst="rect">
            <a:avLst/>
          </a:prstGeom>
          <a:noFill/>
        </p:spPr>
        <p:txBody>
          <a:bodyPr wrap="square" rtlCol="0">
            <a:spAutoFit/>
          </a:bodyPr>
          <a:lstStyle/>
          <a:p>
            <a:pPr algn="just">
              <a:lnSpc>
                <a:spcPct val="107000"/>
              </a:lnSpc>
              <a:spcAft>
                <a:spcPts val="800"/>
              </a:spcAft>
              <a:tabLst>
                <a:tab pos="2114550" algn="l"/>
              </a:tabLst>
            </a:pPr>
            <a:r>
              <a:rPr lang="en-IN" sz="1800" kern="100">
                <a:effectLst/>
                <a:latin typeface="Franklin Gothic Book" panose="020B0503020102020204" pitchFamily="34" charset="0"/>
                <a:ea typeface="Calibri" panose="020F0502020204030204" pitchFamily="34" charset="0"/>
                <a:cs typeface="Times New Roman" panose="02020603050405020304" pitchFamily="18" charset="0"/>
              </a:rPr>
              <a:t>uploading the file by using create a new table option and select Create Table in Notebook</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42558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A1B5-D3BD-8486-4271-2E5BAD95E97F}"/>
              </a:ext>
            </a:extLst>
          </p:cNvPr>
          <p:cNvSpPr>
            <a:spLocks noGrp="1"/>
          </p:cNvSpPr>
          <p:nvPr>
            <p:ph type="title"/>
          </p:nvPr>
        </p:nvSpPr>
        <p:spPr>
          <a:xfrm>
            <a:off x="1484311" y="685801"/>
            <a:ext cx="10018713" cy="671362"/>
          </a:xfrm>
        </p:spPr>
        <p:txBody>
          <a:bodyPr>
            <a:normAutofit fontScale="90000"/>
          </a:bodyPr>
          <a:lstStyle/>
          <a:p>
            <a:r>
              <a:rPr lang="en-US" dirty="0"/>
              <a:t>Analyzing the Uploaded Data</a:t>
            </a:r>
            <a:endParaRPr lang="en-IN" dirty="0"/>
          </a:p>
        </p:txBody>
      </p:sp>
      <p:sp>
        <p:nvSpPr>
          <p:cNvPr id="3" name="Slide Number Placeholder 2">
            <a:extLst>
              <a:ext uri="{FF2B5EF4-FFF2-40B4-BE49-F238E27FC236}">
                <a16:creationId xmlns:a16="http://schemas.microsoft.com/office/drawing/2014/main" id="{88ED77F5-069C-1940-62B1-D2CDE32087F0}"/>
              </a:ext>
            </a:extLst>
          </p:cNvPr>
          <p:cNvSpPr>
            <a:spLocks noGrp="1"/>
          </p:cNvSpPr>
          <p:nvPr>
            <p:ph type="sldNum" sz="quarter" idx="12"/>
          </p:nvPr>
        </p:nvSpPr>
        <p:spPr/>
        <p:txBody>
          <a:bodyPr/>
          <a:lstStyle/>
          <a:p>
            <a:fld id="{D36DFB70-0384-4C21-B1F3-62252CE2FC51}" type="slidenum">
              <a:rPr lang="en-IN" smtClean="0"/>
              <a:t>31</a:t>
            </a:fld>
            <a:endParaRPr lang="en-IN"/>
          </a:p>
        </p:txBody>
      </p:sp>
      <p:pic>
        <p:nvPicPr>
          <p:cNvPr id="4" name="Picture 3">
            <a:extLst>
              <a:ext uri="{FF2B5EF4-FFF2-40B4-BE49-F238E27FC236}">
                <a16:creationId xmlns:a16="http://schemas.microsoft.com/office/drawing/2014/main" id="{7CADFF06-F0AE-74A5-E67A-9F13D9C53596}"/>
              </a:ext>
            </a:extLst>
          </p:cNvPr>
          <p:cNvPicPr>
            <a:picLocks noChangeAspect="1"/>
          </p:cNvPicPr>
          <p:nvPr/>
        </p:nvPicPr>
        <p:blipFill>
          <a:blip r:embed="rId2"/>
          <a:stretch>
            <a:fillRect/>
          </a:stretch>
        </p:blipFill>
        <p:spPr>
          <a:xfrm>
            <a:off x="1484311" y="1357163"/>
            <a:ext cx="5731510" cy="2274570"/>
          </a:xfrm>
          <a:prstGeom prst="rect">
            <a:avLst/>
          </a:prstGeom>
        </p:spPr>
      </p:pic>
      <p:pic>
        <p:nvPicPr>
          <p:cNvPr id="5" name="Picture 4">
            <a:extLst>
              <a:ext uri="{FF2B5EF4-FFF2-40B4-BE49-F238E27FC236}">
                <a16:creationId xmlns:a16="http://schemas.microsoft.com/office/drawing/2014/main" id="{4742F540-C884-AC24-9C84-BF1C9A584514}"/>
              </a:ext>
            </a:extLst>
          </p:cNvPr>
          <p:cNvPicPr>
            <a:picLocks noChangeAspect="1"/>
          </p:cNvPicPr>
          <p:nvPr/>
        </p:nvPicPr>
        <p:blipFill>
          <a:blip r:embed="rId3"/>
          <a:stretch>
            <a:fillRect/>
          </a:stretch>
        </p:blipFill>
        <p:spPr>
          <a:xfrm>
            <a:off x="3085865" y="4077768"/>
            <a:ext cx="8010311" cy="2094431"/>
          </a:xfrm>
          <a:prstGeom prst="rect">
            <a:avLst/>
          </a:prstGeom>
        </p:spPr>
      </p:pic>
    </p:spTree>
    <p:extLst>
      <p:ext uri="{BB962C8B-B14F-4D97-AF65-F5344CB8AC3E}">
        <p14:creationId xmlns:p14="http://schemas.microsoft.com/office/powerpoint/2010/main" val="2817696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E2F983-EC50-4267-D2EB-0D99DC8052D7}"/>
              </a:ext>
            </a:extLst>
          </p:cNvPr>
          <p:cNvSpPr>
            <a:spLocks noGrp="1"/>
          </p:cNvSpPr>
          <p:nvPr>
            <p:ph type="sldNum" sz="quarter" idx="12"/>
          </p:nvPr>
        </p:nvSpPr>
        <p:spPr/>
        <p:txBody>
          <a:bodyPr/>
          <a:lstStyle/>
          <a:p>
            <a:fld id="{D36DFB70-0384-4C21-B1F3-62252CE2FC51}" type="slidenum">
              <a:rPr lang="en-IN" smtClean="0"/>
              <a:t>32</a:t>
            </a:fld>
            <a:endParaRPr lang="en-IN"/>
          </a:p>
        </p:txBody>
      </p:sp>
      <p:pic>
        <p:nvPicPr>
          <p:cNvPr id="3" name="Picture 2">
            <a:extLst>
              <a:ext uri="{FF2B5EF4-FFF2-40B4-BE49-F238E27FC236}">
                <a16:creationId xmlns:a16="http://schemas.microsoft.com/office/drawing/2014/main" id="{F8CE55DD-3DC1-16E8-197B-6968321A8197}"/>
              </a:ext>
            </a:extLst>
          </p:cNvPr>
          <p:cNvPicPr>
            <a:picLocks noChangeAspect="1"/>
          </p:cNvPicPr>
          <p:nvPr/>
        </p:nvPicPr>
        <p:blipFill>
          <a:blip r:embed="rId2"/>
          <a:stretch>
            <a:fillRect/>
          </a:stretch>
        </p:blipFill>
        <p:spPr>
          <a:xfrm>
            <a:off x="0" y="0"/>
            <a:ext cx="5731510" cy="2439035"/>
          </a:xfrm>
          <a:prstGeom prst="rect">
            <a:avLst/>
          </a:prstGeom>
        </p:spPr>
      </p:pic>
      <p:pic>
        <p:nvPicPr>
          <p:cNvPr id="4" name="Picture 3">
            <a:extLst>
              <a:ext uri="{FF2B5EF4-FFF2-40B4-BE49-F238E27FC236}">
                <a16:creationId xmlns:a16="http://schemas.microsoft.com/office/drawing/2014/main" id="{2AA45D28-E9B4-80C6-C460-2AD211EBEDB3}"/>
              </a:ext>
            </a:extLst>
          </p:cNvPr>
          <p:cNvPicPr>
            <a:picLocks noChangeAspect="1"/>
          </p:cNvPicPr>
          <p:nvPr/>
        </p:nvPicPr>
        <p:blipFill>
          <a:blip r:embed="rId3"/>
          <a:stretch>
            <a:fillRect/>
          </a:stretch>
        </p:blipFill>
        <p:spPr>
          <a:xfrm>
            <a:off x="6460490" y="2162810"/>
            <a:ext cx="5731510" cy="2532380"/>
          </a:xfrm>
          <a:prstGeom prst="rect">
            <a:avLst/>
          </a:prstGeom>
        </p:spPr>
      </p:pic>
      <p:pic>
        <p:nvPicPr>
          <p:cNvPr id="5" name="Picture 4">
            <a:extLst>
              <a:ext uri="{FF2B5EF4-FFF2-40B4-BE49-F238E27FC236}">
                <a16:creationId xmlns:a16="http://schemas.microsoft.com/office/drawing/2014/main" id="{1AC44D2A-0388-23C2-8F67-C69079F8B371}"/>
              </a:ext>
            </a:extLst>
          </p:cNvPr>
          <p:cNvPicPr>
            <a:picLocks noChangeAspect="1"/>
          </p:cNvPicPr>
          <p:nvPr/>
        </p:nvPicPr>
        <p:blipFill>
          <a:blip r:embed="rId4"/>
          <a:stretch>
            <a:fillRect/>
          </a:stretch>
        </p:blipFill>
        <p:spPr>
          <a:xfrm>
            <a:off x="0" y="4284980"/>
            <a:ext cx="5731510" cy="2573020"/>
          </a:xfrm>
          <a:prstGeom prst="rect">
            <a:avLst/>
          </a:prstGeom>
        </p:spPr>
      </p:pic>
    </p:spTree>
    <p:extLst>
      <p:ext uri="{BB962C8B-B14F-4D97-AF65-F5344CB8AC3E}">
        <p14:creationId xmlns:p14="http://schemas.microsoft.com/office/powerpoint/2010/main" val="45589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51BC-3EB1-B5DF-F4F3-D317F7D41813}"/>
              </a:ext>
            </a:extLst>
          </p:cNvPr>
          <p:cNvSpPr>
            <a:spLocks noGrp="1"/>
          </p:cNvSpPr>
          <p:nvPr>
            <p:ph type="title"/>
          </p:nvPr>
        </p:nvSpPr>
        <p:spPr>
          <a:xfrm>
            <a:off x="1484310" y="248920"/>
            <a:ext cx="10018713" cy="1752599"/>
          </a:xfrm>
        </p:spPr>
        <p:txBody>
          <a:bodyPr/>
          <a:lstStyle/>
          <a:p>
            <a:r>
              <a:rPr lang="en-IN" dirty="0"/>
              <a:t>Conclusion</a:t>
            </a:r>
          </a:p>
        </p:txBody>
      </p:sp>
      <p:sp>
        <p:nvSpPr>
          <p:cNvPr id="3" name="Content Placeholder 2">
            <a:extLst>
              <a:ext uri="{FF2B5EF4-FFF2-40B4-BE49-F238E27FC236}">
                <a16:creationId xmlns:a16="http://schemas.microsoft.com/office/drawing/2014/main" id="{D157D128-BADE-54E5-54FC-41B01550827E}"/>
              </a:ext>
            </a:extLst>
          </p:cNvPr>
          <p:cNvSpPr>
            <a:spLocks noGrp="1"/>
          </p:cNvSpPr>
          <p:nvPr>
            <p:ph idx="1"/>
          </p:nvPr>
        </p:nvSpPr>
        <p:spPr>
          <a:xfrm>
            <a:off x="1484310" y="2209799"/>
            <a:ext cx="10018713" cy="3124201"/>
          </a:xfrm>
        </p:spPr>
        <p:txBody>
          <a:bodyPr>
            <a:noAutofit/>
          </a:bodyPr>
          <a:lstStyle/>
          <a:p>
            <a:pPr marL="0" indent="0" algn="just">
              <a:buNone/>
            </a:pPr>
            <a:r>
              <a:rPr lang="en-IN" kern="100" dirty="0">
                <a:effectLst/>
                <a:latin typeface="+mj-lt"/>
                <a:ea typeface="Calibri" panose="020F0502020204030204" pitchFamily="34" charset="0"/>
                <a:cs typeface="Times New Roman" panose="02020603050405020304" pitchFamily="18" charset="0"/>
              </a:rPr>
              <a:t>Setting up an end-to-end pipeline with Azure Data Factory for ingesting streaming data and Azure Databricks for real-time processing and analysis is a powerful approach for handling streaming data workflows. This setup allows you to efficiently ingest, process, and analyse data in real time, enabling you to derive valuable insights and make timely decisions. The flexibility and scalability of these Azure services enable you to adapt to changing data requirements and scale your pipeline as your data volume grows. Overall, this combination of Azure Data Factory and Azure Databricks provides a reliable and efficient solution for handling streaming data processing tasks.</a:t>
            </a:r>
          </a:p>
          <a:p>
            <a:pPr marL="0" indent="0" algn="just">
              <a:buNone/>
            </a:pPr>
            <a:endParaRPr lang="en-IN" dirty="0">
              <a:latin typeface="+mj-lt"/>
            </a:endParaRPr>
          </a:p>
        </p:txBody>
      </p:sp>
      <p:sp>
        <p:nvSpPr>
          <p:cNvPr id="4" name="Slide Number Placeholder 3">
            <a:extLst>
              <a:ext uri="{FF2B5EF4-FFF2-40B4-BE49-F238E27FC236}">
                <a16:creationId xmlns:a16="http://schemas.microsoft.com/office/drawing/2014/main" id="{26EF97CD-1EF2-FD46-1284-66E0B80D0D11}"/>
              </a:ext>
            </a:extLst>
          </p:cNvPr>
          <p:cNvSpPr>
            <a:spLocks noGrp="1"/>
          </p:cNvSpPr>
          <p:nvPr>
            <p:ph type="sldNum" sz="quarter" idx="12"/>
          </p:nvPr>
        </p:nvSpPr>
        <p:spPr/>
        <p:txBody>
          <a:bodyPr/>
          <a:lstStyle/>
          <a:p>
            <a:fld id="{D36DFB70-0384-4C21-B1F3-62252CE2FC51}" type="slidenum">
              <a:rPr lang="en-IN" smtClean="0"/>
              <a:t>33</a:t>
            </a:fld>
            <a:endParaRPr lang="en-IN"/>
          </a:p>
        </p:txBody>
      </p:sp>
    </p:spTree>
    <p:extLst>
      <p:ext uri="{BB962C8B-B14F-4D97-AF65-F5344CB8AC3E}">
        <p14:creationId xmlns:p14="http://schemas.microsoft.com/office/powerpoint/2010/main" val="15012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266F-E215-2AF5-DB7A-056B68E9E1D5}"/>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FD34EF4E-8013-B67E-8AF4-A152ED04A36E}"/>
              </a:ext>
            </a:extLst>
          </p:cNvPr>
          <p:cNvSpPr>
            <a:spLocks noGrp="1"/>
          </p:cNvSpPr>
          <p:nvPr>
            <p:ph idx="1"/>
          </p:nvPr>
        </p:nvSpPr>
        <p:spPr>
          <a:xfrm>
            <a:off x="1484311" y="2016759"/>
            <a:ext cx="10018713" cy="3124201"/>
          </a:xfrm>
        </p:spPr>
        <p:txBody>
          <a:bodyPr>
            <a:normAutofit/>
          </a:bodyPr>
          <a:lstStyle/>
          <a:p>
            <a:pPr marL="0" indent="0" algn="just">
              <a:buNone/>
            </a:pPr>
            <a:r>
              <a:rPr lang="en-IN" dirty="0">
                <a:effectLst/>
                <a:latin typeface="+mj-lt"/>
                <a:ea typeface="Calibri" panose="020F0502020204030204" pitchFamily="34" charset="0"/>
              </a:rPr>
              <a:t>The primary goal of this project is </a:t>
            </a:r>
            <a:r>
              <a:rPr lang="en-IN" kern="100" dirty="0">
                <a:effectLst/>
                <a:latin typeface="+mj-lt"/>
                <a:ea typeface="Calibri" panose="020F0502020204030204" pitchFamily="34" charset="0"/>
                <a:cs typeface="Times New Roman" panose="02020603050405020304" pitchFamily="18" charset="0"/>
              </a:rPr>
              <a:t>to design and implement a end-to-end data pipeline using Azure Data Factory (ADF) and Azure Databricks to ingest, process, and analyse streaming data in real-time. The pipeline will enable the extraction of valuable insights from the streaming data source, providing a foundation for timely decision-making.</a:t>
            </a:r>
          </a:p>
          <a:p>
            <a:pPr marL="0" indent="0" algn="just">
              <a:buNone/>
            </a:pPr>
            <a:endParaRPr lang="en-IN" dirty="0">
              <a:latin typeface="+mj-lt"/>
            </a:endParaRPr>
          </a:p>
        </p:txBody>
      </p:sp>
      <p:sp>
        <p:nvSpPr>
          <p:cNvPr id="4" name="Slide Number Placeholder 3">
            <a:extLst>
              <a:ext uri="{FF2B5EF4-FFF2-40B4-BE49-F238E27FC236}">
                <a16:creationId xmlns:a16="http://schemas.microsoft.com/office/drawing/2014/main" id="{0FB74948-FD2F-2431-BBDE-6CEF6209733C}"/>
              </a:ext>
            </a:extLst>
          </p:cNvPr>
          <p:cNvSpPr>
            <a:spLocks noGrp="1"/>
          </p:cNvSpPr>
          <p:nvPr>
            <p:ph type="sldNum" sz="quarter" idx="12"/>
          </p:nvPr>
        </p:nvSpPr>
        <p:spPr/>
        <p:txBody>
          <a:bodyPr/>
          <a:lstStyle/>
          <a:p>
            <a:fld id="{D36DFB70-0384-4C21-B1F3-62252CE2FC51}" type="slidenum">
              <a:rPr lang="en-IN" smtClean="0"/>
              <a:t>4</a:t>
            </a:fld>
            <a:endParaRPr lang="en-IN"/>
          </a:p>
        </p:txBody>
      </p:sp>
    </p:spTree>
    <p:extLst>
      <p:ext uri="{BB962C8B-B14F-4D97-AF65-F5344CB8AC3E}">
        <p14:creationId xmlns:p14="http://schemas.microsoft.com/office/powerpoint/2010/main" val="1087276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EB8D-095A-18AE-F88F-5C4C903AA74D}"/>
              </a:ext>
            </a:extLst>
          </p:cNvPr>
          <p:cNvSpPr>
            <a:spLocks noGrp="1"/>
          </p:cNvSpPr>
          <p:nvPr>
            <p:ph type="title"/>
          </p:nvPr>
        </p:nvSpPr>
        <p:spPr/>
        <p:txBody>
          <a:bodyPr/>
          <a:lstStyle/>
          <a:p>
            <a:r>
              <a:rPr lang="en-IN" dirty="0"/>
              <a:t>Project Requirements</a:t>
            </a:r>
          </a:p>
        </p:txBody>
      </p:sp>
      <p:sp>
        <p:nvSpPr>
          <p:cNvPr id="3" name="Content Placeholder 2">
            <a:extLst>
              <a:ext uri="{FF2B5EF4-FFF2-40B4-BE49-F238E27FC236}">
                <a16:creationId xmlns:a16="http://schemas.microsoft.com/office/drawing/2014/main" id="{AEA507E3-26EC-E4F9-4105-DC0CFA95264A}"/>
              </a:ext>
            </a:extLst>
          </p:cNvPr>
          <p:cNvSpPr>
            <a:spLocks noGrp="1"/>
          </p:cNvSpPr>
          <p:nvPr>
            <p:ph idx="1"/>
          </p:nvPr>
        </p:nvSpPr>
        <p:spPr>
          <a:xfrm>
            <a:off x="4523102" y="2590799"/>
            <a:ext cx="4164650" cy="3352801"/>
          </a:xfrm>
        </p:spPr>
        <p:txBody>
          <a:bodyPr>
            <a:noAutofit/>
          </a:bodyPr>
          <a:lstStyle/>
          <a:p>
            <a:pPr>
              <a:buFont typeface="Wingdings" panose="05000000000000000000" pitchFamily="2" charset="2"/>
              <a:buChar char="Ø"/>
            </a:pPr>
            <a:r>
              <a:rPr lang="en-IN" dirty="0">
                <a:latin typeface="+mj-lt"/>
              </a:rPr>
              <a:t>Azure Subscription</a:t>
            </a:r>
          </a:p>
          <a:p>
            <a:pPr>
              <a:buFont typeface="Wingdings" panose="05000000000000000000" pitchFamily="2" charset="2"/>
              <a:buChar char="Ø"/>
            </a:pPr>
            <a:r>
              <a:rPr lang="en-IN" dirty="0">
                <a:latin typeface="+mj-lt"/>
              </a:rPr>
              <a:t>Data Source</a:t>
            </a:r>
          </a:p>
          <a:p>
            <a:pPr>
              <a:buFont typeface="Wingdings" panose="05000000000000000000" pitchFamily="2" charset="2"/>
              <a:buChar char="Ø"/>
            </a:pPr>
            <a:r>
              <a:rPr lang="en-IN" dirty="0">
                <a:latin typeface="+mj-lt"/>
              </a:rPr>
              <a:t>Azure Event Hub</a:t>
            </a:r>
          </a:p>
          <a:p>
            <a:pPr>
              <a:buFont typeface="Wingdings" panose="05000000000000000000" pitchFamily="2" charset="2"/>
              <a:buChar char="Ø"/>
            </a:pPr>
            <a:r>
              <a:rPr lang="en-IN" dirty="0">
                <a:latin typeface="+mj-lt"/>
              </a:rPr>
              <a:t>Azure Stream Analytics</a:t>
            </a:r>
          </a:p>
          <a:p>
            <a:pPr>
              <a:buFont typeface="Wingdings" panose="05000000000000000000" pitchFamily="2" charset="2"/>
              <a:buChar char="Ø"/>
            </a:pPr>
            <a:r>
              <a:rPr lang="en-IN" dirty="0">
                <a:latin typeface="+mj-lt"/>
              </a:rPr>
              <a:t>Azure Data Lake</a:t>
            </a:r>
          </a:p>
          <a:p>
            <a:pPr>
              <a:buFont typeface="Wingdings" panose="05000000000000000000" pitchFamily="2" charset="2"/>
              <a:buChar char="Ø"/>
            </a:pPr>
            <a:r>
              <a:rPr lang="en-IN" dirty="0">
                <a:latin typeface="+mj-lt"/>
              </a:rPr>
              <a:t>Azure Data Factory</a:t>
            </a:r>
          </a:p>
          <a:p>
            <a:pPr>
              <a:buFont typeface="Wingdings" panose="05000000000000000000" pitchFamily="2" charset="2"/>
              <a:buChar char="Ø"/>
            </a:pPr>
            <a:r>
              <a:rPr lang="en-IN" dirty="0">
                <a:latin typeface="+mj-lt"/>
              </a:rPr>
              <a:t>Azure Databricks </a:t>
            </a:r>
          </a:p>
          <a:p>
            <a:pPr>
              <a:buFont typeface="Wingdings" panose="05000000000000000000" pitchFamily="2" charset="2"/>
              <a:buChar char="Ø"/>
            </a:pPr>
            <a:endParaRPr lang="en-IN" dirty="0">
              <a:latin typeface="+mj-lt"/>
            </a:endParaRPr>
          </a:p>
        </p:txBody>
      </p:sp>
      <p:sp>
        <p:nvSpPr>
          <p:cNvPr id="4" name="Slide Number Placeholder 3">
            <a:extLst>
              <a:ext uri="{FF2B5EF4-FFF2-40B4-BE49-F238E27FC236}">
                <a16:creationId xmlns:a16="http://schemas.microsoft.com/office/drawing/2014/main" id="{33F275E1-551F-D826-B4A0-8AF032B3B3E5}"/>
              </a:ext>
            </a:extLst>
          </p:cNvPr>
          <p:cNvSpPr>
            <a:spLocks noGrp="1"/>
          </p:cNvSpPr>
          <p:nvPr>
            <p:ph type="sldNum" sz="quarter" idx="12"/>
          </p:nvPr>
        </p:nvSpPr>
        <p:spPr/>
        <p:txBody>
          <a:bodyPr/>
          <a:lstStyle/>
          <a:p>
            <a:fld id="{D36DFB70-0384-4C21-B1F3-62252CE2FC51}" type="slidenum">
              <a:rPr lang="en-IN" smtClean="0"/>
              <a:t>5</a:t>
            </a:fld>
            <a:endParaRPr lang="en-IN"/>
          </a:p>
        </p:txBody>
      </p:sp>
    </p:spTree>
    <p:extLst>
      <p:ext uri="{BB962C8B-B14F-4D97-AF65-F5344CB8AC3E}">
        <p14:creationId xmlns:p14="http://schemas.microsoft.com/office/powerpoint/2010/main" val="369457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324F-24A7-22D8-83F6-5E296C34AD7E}"/>
              </a:ext>
            </a:extLst>
          </p:cNvPr>
          <p:cNvSpPr>
            <a:spLocks noGrp="1"/>
          </p:cNvSpPr>
          <p:nvPr>
            <p:ph type="title"/>
          </p:nvPr>
        </p:nvSpPr>
        <p:spPr/>
        <p:txBody>
          <a:bodyPr/>
          <a:lstStyle/>
          <a:p>
            <a:r>
              <a:rPr lang="en-IN" dirty="0"/>
              <a:t>Azure Subscription</a:t>
            </a:r>
          </a:p>
        </p:txBody>
      </p:sp>
      <p:sp>
        <p:nvSpPr>
          <p:cNvPr id="3" name="Content Placeholder 2">
            <a:extLst>
              <a:ext uri="{FF2B5EF4-FFF2-40B4-BE49-F238E27FC236}">
                <a16:creationId xmlns:a16="http://schemas.microsoft.com/office/drawing/2014/main" id="{E74905FF-9988-4587-0298-89C2D3CEC6EB}"/>
              </a:ext>
            </a:extLst>
          </p:cNvPr>
          <p:cNvSpPr>
            <a:spLocks noGrp="1"/>
          </p:cNvSpPr>
          <p:nvPr>
            <p:ph idx="1"/>
          </p:nvPr>
        </p:nvSpPr>
        <p:spPr>
          <a:xfrm>
            <a:off x="1931350" y="1965959"/>
            <a:ext cx="10018713" cy="3124201"/>
          </a:xfrm>
        </p:spPr>
        <p:txBody>
          <a:bodyPr>
            <a:normAutofit/>
          </a:bodyPr>
          <a:lstStyle/>
          <a:p>
            <a:pPr marL="0" lvl="0" indent="0">
              <a:lnSpc>
                <a:spcPct val="107000"/>
              </a:lnSpc>
              <a:spcAft>
                <a:spcPts val="800"/>
              </a:spcAft>
              <a:buNone/>
            </a:pPr>
            <a:r>
              <a:rPr lang="en-IN" kern="100" dirty="0">
                <a:effectLst/>
                <a:latin typeface="+mj-lt"/>
                <a:ea typeface="Calibri" panose="020F0502020204030204" pitchFamily="34" charset="0"/>
                <a:cs typeface="Times New Roman" panose="02020603050405020304" pitchFamily="18" charset="0"/>
              </a:rPr>
              <a:t>You’re required to have an Azure Subscription to perform this project</a:t>
            </a:r>
          </a:p>
        </p:txBody>
      </p:sp>
      <p:sp>
        <p:nvSpPr>
          <p:cNvPr id="4" name="Slide Number Placeholder 3">
            <a:extLst>
              <a:ext uri="{FF2B5EF4-FFF2-40B4-BE49-F238E27FC236}">
                <a16:creationId xmlns:a16="http://schemas.microsoft.com/office/drawing/2014/main" id="{1FC0DCD6-03DB-6439-A4FD-4149E9D5873C}"/>
              </a:ext>
            </a:extLst>
          </p:cNvPr>
          <p:cNvSpPr>
            <a:spLocks noGrp="1"/>
          </p:cNvSpPr>
          <p:nvPr>
            <p:ph type="sldNum" sz="quarter" idx="12"/>
          </p:nvPr>
        </p:nvSpPr>
        <p:spPr/>
        <p:txBody>
          <a:bodyPr/>
          <a:lstStyle/>
          <a:p>
            <a:fld id="{D36DFB70-0384-4C21-B1F3-62252CE2FC51}" type="slidenum">
              <a:rPr lang="en-IN" smtClean="0"/>
              <a:t>6</a:t>
            </a:fld>
            <a:endParaRPr lang="en-IN"/>
          </a:p>
        </p:txBody>
      </p:sp>
    </p:spTree>
    <p:extLst>
      <p:ext uri="{BB962C8B-B14F-4D97-AF65-F5344CB8AC3E}">
        <p14:creationId xmlns:p14="http://schemas.microsoft.com/office/powerpoint/2010/main" val="2160187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40B9-26CD-CA7D-8EAF-5FC12E72BC74}"/>
              </a:ext>
            </a:extLst>
          </p:cNvPr>
          <p:cNvSpPr>
            <a:spLocks noGrp="1"/>
          </p:cNvSpPr>
          <p:nvPr>
            <p:ph type="title"/>
          </p:nvPr>
        </p:nvSpPr>
        <p:spPr/>
        <p:txBody>
          <a:bodyPr/>
          <a:lstStyle/>
          <a:p>
            <a:r>
              <a:rPr lang="en-IN" dirty="0"/>
              <a:t>Data Source</a:t>
            </a:r>
          </a:p>
        </p:txBody>
      </p:sp>
      <p:sp>
        <p:nvSpPr>
          <p:cNvPr id="3" name="Content Placeholder 2">
            <a:extLst>
              <a:ext uri="{FF2B5EF4-FFF2-40B4-BE49-F238E27FC236}">
                <a16:creationId xmlns:a16="http://schemas.microsoft.com/office/drawing/2014/main" id="{C2FA44CA-B73C-B61F-181E-596522CDFDC5}"/>
              </a:ext>
            </a:extLst>
          </p:cNvPr>
          <p:cNvSpPr>
            <a:spLocks noGrp="1"/>
          </p:cNvSpPr>
          <p:nvPr>
            <p:ph idx="1"/>
          </p:nvPr>
        </p:nvSpPr>
        <p:spPr>
          <a:xfrm>
            <a:off x="1484311" y="2169159"/>
            <a:ext cx="10018713" cy="3124201"/>
          </a:xfrm>
        </p:spPr>
        <p:txBody>
          <a:bodyPr>
            <a:normAutofit/>
          </a:bodyPr>
          <a:lstStyle/>
          <a:p>
            <a:pPr marL="0" lvl="0" indent="0" algn="just">
              <a:lnSpc>
                <a:spcPct val="107000"/>
              </a:lnSpc>
              <a:spcAft>
                <a:spcPts val="800"/>
              </a:spcAft>
              <a:buNone/>
            </a:pPr>
            <a:r>
              <a:rPr lang="en-IN" kern="100" dirty="0">
                <a:effectLst/>
                <a:latin typeface="+mj-lt"/>
                <a:ea typeface="Calibri" panose="020F0502020204030204" pitchFamily="34" charset="0"/>
                <a:cs typeface="Times New Roman" panose="02020603050405020304" pitchFamily="18" charset="0"/>
              </a:rPr>
              <a:t>Created a python application, which fetches the weather data from the google website</a:t>
            </a:r>
          </a:p>
        </p:txBody>
      </p:sp>
      <p:sp>
        <p:nvSpPr>
          <p:cNvPr id="4" name="Slide Number Placeholder 3">
            <a:extLst>
              <a:ext uri="{FF2B5EF4-FFF2-40B4-BE49-F238E27FC236}">
                <a16:creationId xmlns:a16="http://schemas.microsoft.com/office/drawing/2014/main" id="{9BCFDEB8-4C20-20CC-1C77-1134DFF1205B}"/>
              </a:ext>
            </a:extLst>
          </p:cNvPr>
          <p:cNvSpPr>
            <a:spLocks noGrp="1"/>
          </p:cNvSpPr>
          <p:nvPr>
            <p:ph type="sldNum" sz="quarter" idx="12"/>
          </p:nvPr>
        </p:nvSpPr>
        <p:spPr/>
        <p:txBody>
          <a:bodyPr/>
          <a:lstStyle/>
          <a:p>
            <a:fld id="{D36DFB70-0384-4C21-B1F3-62252CE2FC51}" type="slidenum">
              <a:rPr lang="en-IN" smtClean="0"/>
              <a:t>7</a:t>
            </a:fld>
            <a:endParaRPr lang="en-IN"/>
          </a:p>
        </p:txBody>
      </p:sp>
    </p:spTree>
    <p:extLst>
      <p:ext uri="{BB962C8B-B14F-4D97-AF65-F5344CB8AC3E}">
        <p14:creationId xmlns:p14="http://schemas.microsoft.com/office/powerpoint/2010/main" val="302646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EA371-D818-C1F2-177D-D0CF6ECE6BC4}"/>
              </a:ext>
            </a:extLst>
          </p:cNvPr>
          <p:cNvSpPr>
            <a:spLocks noGrp="1"/>
          </p:cNvSpPr>
          <p:nvPr>
            <p:ph type="title"/>
          </p:nvPr>
        </p:nvSpPr>
        <p:spPr/>
        <p:txBody>
          <a:bodyPr/>
          <a:lstStyle/>
          <a:p>
            <a:r>
              <a:rPr lang="en-IN" dirty="0"/>
              <a:t>Azure Event Hub</a:t>
            </a:r>
          </a:p>
        </p:txBody>
      </p:sp>
      <p:sp>
        <p:nvSpPr>
          <p:cNvPr id="3" name="Content Placeholder 2">
            <a:extLst>
              <a:ext uri="{FF2B5EF4-FFF2-40B4-BE49-F238E27FC236}">
                <a16:creationId xmlns:a16="http://schemas.microsoft.com/office/drawing/2014/main" id="{CA0066B4-4C20-77CF-EDC5-AEE83748EEB5}"/>
              </a:ext>
            </a:extLst>
          </p:cNvPr>
          <p:cNvSpPr>
            <a:spLocks noGrp="1"/>
          </p:cNvSpPr>
          <p:nvPr>
            <p:ph idx="1"/>
          </p:nvPr>
        </p:nvSpPr>
        <p:spPr>
          <a:xfrm>
            <a:off x="1484310" y="1866899"/>
            <a:ext cx="10018713" cy="3124201"/>
          </a:xfrm>
        </p:spPr>
        <p:txBody>
          <a:bodyPr/>
          <a:lstStyle/>
          <a:p>
            <a:pPr marL="0" indent="0" algn="just">
              <a:buNone/>
            </a:pPr>
            <a:r>
              <a:rPr lang="en-IN" sz="2400" dirty="0">
                <a:effectLst/>
                <a:latin typeface="Times New Roman" panose="02020603050405020304" pitchFamily="18" charset="0"/>
                <a:ea typeface="Calibri" panose="020F0502020204030204" pitchFamily="34" charset="0"/>
              </a:rPr>
              <a:t>Azure Event Hubs is a cloud-based messaging service provided by Microsoft Azure which enables large-scale, real-time event streaming for ingesting and processing data from various sources</a:t>
            </a:r>
            <a:endParaRPr lang="en-IN" dirty="0"/>
          </a:p>
        </p:txBody>
      </p:sp>
      <p:sp>
        <p:nvSpPr>
          <p:cNvPr id="4" name="Slide Number Placeholder 3">
            <a:extLst>
              <a:ext uri="{FF2B5EF4-FFF2-40B4-BE49-F238E27FC236}">
                <a16:creationId xmlns:a16="http://schemas.microsoft.com/office/drawing/2014/main" id="{319C69C2-FAD3-818D-557E-9DF1D5E3A337}"/>
              </a:ext>
            </a:extLst>
          </p:cNvPr>
          <p:cNvSpPr>
            <a:spLocks noGrp="1"/>
          </p:cNvSpPr>
          <p:nvPr>
            <p:ph type="sldNum" sz="quarter" idx="12"/>
          </p:nvPr>
        </p:nvSpPr>
        <p:spPr/>
        <p:txBody>
          <a:bodyPr/>
          <a:lstStyle/>
          <a:p>
            <a:fld id="{D36DFB70-0384-4C21-B1F3-62252CE2FC51}" type="slidenum">
              <a:rPr lang="en-IN" smtClean="0"/>
              <a:t>8</a:t>
            </a:fld>
            <a:endParaRPr lang="en-IN"/>
          </a:p>
        </p:txBody>
      </p:sp>
    </p:spTree>
    <p:extLst>
      <p:ext uri="{BB962C8B-B14F-4D97-AF65-F5344CB8AC3E}">
        <p14:creationId xmlns:p14="http://schemas.microsoft.com/office/powerpoint/2010/main" val="1340016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8256-57F4-6D61-DEC5-D236FFA5E63F}"/>
              </a:ext>
            </a:extLst>
          </p:cNvPr>
          <p:cNvSpPr>
            <a:spLocks noGrp="1"/>
          </p:cNvSpPr>
          <p:nvPr>
            <p:ph type="title"/>
          </p:nvPr>
        </p:nvSpPr>
        <p:spPr/>
        <p:txBody>
          <a:bodyPr/>
          <a:lstStyle/>
          <a:p>
            <a:r>
              <a:rPr lang="en-IN" dirty="0"/>
              <a:t>Azure Stream Analytics</a:t>
            </a:r>
          </a:p>
        </p:txBody>
      </p:sp>
      <p:sp>
        <p:nvSpPr>
          <p:cNvPr id="3" name="Content Placeholder 2">
            <a:extLst>
              <a:ext uri="{FF2B5EF4-FFF2-40B4-BE49-F238E27FC236}">
                <a16:creationId xmlns:a16="http://schemas.microsoft.com/office/drawing/2014/main" id="{BDC1107E-DDFE-C670-D29F-25B9CC70D529}"/>
              </a:ext>
            </a:extLst>
          </p:cNvPr>
          <p:cNvSpPr>
            <a:spLocks noGrp="1"/>
          </p:cNvSpPr>
          <p:nvPr>
            <p:ph idx="1"/>
          </p:nvPr>
        </p:nvSpPr>
        <p:spPr>
          <a:xfrm>
            <a:off x="1484311" y="1866899"/>
            <a:ext cx="10018713" cy="3124201"/>
          </a:xfrm>
        </p:spPr>
        <p:txBody>
          <a:bodyPr/>
          <a:lstStyle/>
          <a:p>
            <a:pPr marL="0" indent="0" algn="just">
              <a:buNone/>
            </a:pPr>
            <a:r>
              <a:rPr lang="en-IN" sz="2400" dirty="0">
                <a:effectLst/>
                <a:latin typeface="Times New Roman" panose="02020603050405020304" pitchFamily="18" charset="0"/>
                <a:ea typeface="Calibri" panose="020F0502020204030204" pitchFamily="34" charset="0"/>
              </a:rPr>
              <a:t>Azure Stream Analytics is a cloud-based service provided by Microsoft Azure that helps you analyse and gain insights from real-time data streams</a:t>
            </a:r>
            <a:endParaRPr lang="en-IN" dirty="0"/>
          </a:p>
        </p:txBody>
      </p:sp>
      <p:sp>
        <p:nvSpPr>
          <p:cNvPr id="4" name="Slide Number Placeholder 3">
            <a:extLst>
              <a:ext uri="{FF2B5EF4-FFF2-40B4-BE49-F238E27FC236}">
                <a16:creationId xmlns:a16="http://schemas.microsoft.com/office/drawing/2014/main" id="{ADDA4AAC-D4F1-A3C3-20DA-65547C78FF19}"/>
              </a:ext>
            </a:extLst>
          </p:cNvPr>
          <p:cNvSpPr>
            <a:spLocks noGrp="1"/>
          </p:cNvSpPr>
          <p:nvPr>
            <p:ph type="sldNum" sz="quarter" idx="12"/>
          </p:nvPr>
        </p:nvSpPr>
        <p:spPr/>
        <p:txBody>
          <a:bodyPr/>
          <a:lstStyle/>
          <a:p>
            <a:fld id="{D36DFB70-0384-4C21-B1F3-62252CE2FC51}" type="slidenum">
              <a:rPr lang="en-IN" smtClean="0"/>
              <a:t>9</a:t>
            </a:fld>
            <a:endParaRPr lang="en-IN"/>
          </a:p>
        </p:txBody>
      </p:sp>
    </p:spTree>
    <p:extLst>
      <p:ext uri="{BB962C8B-B14F-4D97-AF65-F5344CB8AC3E}">
        <p14:creationId xmlns:p14="http://schemas.microsoft.com/office/powerpoint/2010/main" val="33183085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136</TotalTime>
  <Words>655</Words>
  <Application>Microsoft Office PowerPoint</Application>
  <PresentationFormat>Widescreen</PresentationFormat>
  <Paragraphs>105</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Franklin Gothic Book</vt:lpstr>
      <vt:lpstr>Times New Roman</vt:lpstr>
      <vt:lpstr>Wingdings</vt:lpstr>
      <vt:lpstr>Parallax</vt:lpstr>
      <vt:lpstr>Streaming Data Processing</vt:lpstr>
      <vt:lpstr>Agenda</vt:lpstr>
      <vt:lpstr>Project Statement</vt:lpstr>
      <vt:lpstr>Project Overview</vt:lpstr>
      <vt:lpstr>Project Requirements</vt:lpstr>
      <vt:lpstr>Azure Subscription</vt:lpstr>
      <vt:lpstr>Data Source</vt:lpstr>
      <vt:lpstr>Azure Event Hub</vt:lpstr>
      <vt:lpstr>Azure Stream Analytics</vt:lpstr>
      <vt:lpstr>Azure Data Lake</vt:lpstr>
      <vt:lpstr>Azure Data Factory</vt:lpstr>
      <vt:lpstr>Azure Databricks</vt:lpstr>
      <vt:lpstr>Architecture Diagram</vt:lpstr>
      <vt:lpstr>Implementation</vt:lpstr>
      <vt:lpstr>Event Hub Operations</vt:lpstr>
      <vt:lpstr>PowerPoint Presentation</vt:lpstr>
      <vt:lpstr>PowerPoint Presentation</vt:lpstr>
      <vt:lpstr>Azure Stream Analytics Job</vt:lpstr>
      <vt:lpstr>PowerPoint Presentation</vt:lpstr>
      <vt:lpstr>Storage Account Creation</vt:lpstr>
      <vt:lpstr>Output Service in Stream Analytics</vt:lpstr>
      <vt:lpstr>Running Python Application</vt:lpstr>
      <vt:lpstr>Starting and Running Stream Analytics Job</vt:lpstr>
      <vt:lpstr>Azure Data Lake Storage </vt:lpstr>
      <vt:lpstr>Azure Data Factory</vt:lpstr>
      <vt:lpstr>PowerPoint Presentation</vt:lpstr>
      <vt:lpstr>PowerPoint Presentation</vt:lpstr>
      <vt:lpstr>Generating SAS and Connection String</vt:lpstr>
      <vt:lpstr>PowerPoint Presentation</vt:lpstr>
      <vt:lpstr>Azure Databricks</vt:lpstr>
      <vt:lpstr>Analyzing the Uploaded Data</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Streaming Data Analytics</dc:title>
  <dc:creator>Karthikeyan K R</dc:creator>
  <cp:lastModifiedBy>Vishal Jha</cp:lastModifiedBy>
  <cp:revision>26</cp:revision>
  <dcterms:created xsi:type="dcterms:W3CDTF">2024-01-12T09:35:30Z</dcterms:created>
  <dcterms:modified xsi:type="dcterms:W3CDTF">2024-02-26T10:27:30Z</dcterms:modified>
</cp:coreProperties>
</file>